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9" r:id="rId3"/>
    <p:sldId id="257" r:id="rId4"/>
    <p:sldId id="258" r:id="rId5"/>
    <p:sldId id="298" r:id="rId6"/>
    <p:sldId id="301" r:id="rId7"/>
    <p:sldId id="303" r:id="rId8"/>
    <p:sldId id="304" r:id="rId9"/>
    <p:sldId id="306" r:id="rId10"/>
    <p:sldId id="307" r:id="rId11"/>
    <p:sldId id="299" r:id="rId12"/>
    <p:sldId id="302" r:id="rId13"/>
    <p:sldId id="305" r:id="rId14"/>
    <p:sldId id="308" r:id="rId15"/>
    <p:sldId id="309" r:id="rId16"/>
    <p:sldId id="275" r:id="rId17"/>
  </p:sldIdLst>
  <p:sldSz cx="9144000" cy="5143500" type="screen16x9"/>
  <p:notesSz cx="6858000" cy="9144000"/>
  <p:embeddedFontLst>
    <p:embeddedFont>
      <p:font typeface="Syne" charset="0"/>
      <p:regular r:id="rId19"/>
      <p:bold r:id="rId20"/>
    </p:embeddedFont>
    <p:embeddedFont>
      <p:font typeface="완주대둔산체 Bold" pitchFamily="18" charset="-127"/>
      <p:bold r:id="rId21"/>
    </p:embeddedFont>
    <p:embeddedFont>
      <p:font typeface="Asap" charset="0"/>
      <p:regular r:id="rId22"/>
      <p:bold r:id="rId23"/>
      <p:italic r:id="rId24"/>
      <p:boldItalic r:id="rId25"/>
    </p:embeddedFont>
    <p:embeddedFont>
      <p:font typeface="완주대둔산체 Regular" pitchFamily="18" charset="-127"/>
      <p:regular r:id="rId26"/>
    </p:embeddedFont>
    <p:embeddedFont>
      <p:font typeface="맑은 고딕" pitchFamily="50" charset="-127"/>
      <p:regular r:id="rId27"/>
      <p:bold r:id="rId28"/>
    </p:embeddedFont>
    <p:embeddedFont>
      <p:font typeface="Bebas Neue" charset="0"/>
      <p:regular r:id="rId29"/>
    </p:embeddedFont>
    <p:embeddedFont>
      <p:font typeface="Raleway" charset="0"/>
      <p:regular r:id="rId30"/>
      <p:bold r:id="rId31"/>
      <p:italic r:id="rId32"/>
      <p:boldItalic r:id="rId33"/>
    </p:embeddedFont>
    <p:embeddedFont>
      <p:font typeface="Montserrat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7B250A6F-F4EF-4154-9F3B-A0C704BC4D7B}">
  <a:tblStyle styleId="{7B250A6F-F4EF-4154-9F3B-A0C704BC4D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97FA6C-5FD1-49FF-970B-B4CF53B845F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57" autoAdjust="0"/>
    <p:restoredTop sz="94660"/>
  </p:normalViewPr>
  <p:slideViewPr>
    <p:cSldViewPr>
      <p:cViewPr varScale="1">
        <p:scale>
          <a:sx n="143" d="100"/>
          <a:sy n="143" d="100"/>
        </p:scale>
        <p:origin x="-114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b5267103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b5267103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b22d7571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b22d7571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817325" y="1297600"/>
            <a:ext cx="5313300" cy="16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17325" y="3086006"/>
            <a:ext cx="25497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674400" y="-2853400"/>
            <a:ext cx="4459203" cy="4665836"/>
            <a:chOff x="-674400" y="-2853400"/>
            <a:chExt cx="4459203" cy="4665836"/>
          </a:xfrm>
        </p:grpSpPr>
        <p:sp>
          <p:nvSpPr>
            <p:cNvPr id="12" name="Google Shape;12;p2"/>
            <p:cNvSpPr/>
            <p:nvPr/>
          </p:nvSpPr>
          <p:spPr>
            <a:xfrm>
              <a:off x="-674400" y="-2853400"/>
              <a:ext cx="4300847" cy="4665836"/>
            </a:xfrm>
            <a:custGeom>
              <a:avLst/>
              <a:gdLst/>
              <a:ahLst/>
              <a:cxnLst/>
              <a:rect l="l" t="t" r="r" b="b"/>
              <a:pathLst>
                <a:path w="91381" h="99136" extrusionOk="0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699645">
              <a:off x="2674891" y="-1012245"/>
              <a:ext cx="358440" cy="2273920"/>
            </a:xfrm>
            <a:custGeom>
              <a:avLst/>
              <a:gdLst/>
              <a:ahLst/>
              <a:cxnLst/>
              <a:rect l="l" t="t" r="r" b="b"/>
              <a:pathLst>
                <a:path w="10455" h="66319" extrusionOk="0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 rot="-8100195">
            <a:off x="7166010" y="3660571"/>
            <a:ext cx="651971" cy="4135636"/>
          </a:xfrm>
          <a:custGeom>
            <a:avLst/>
            <a:gdLst/>
            <a:ahLst/>
            <a:cxnLst/>
            <a:rect l="l" t="t" r="r" b="b"/>
            <a:pathLst>
              <a:path w="10455" h="66319" extrusionOk="0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120113" y="534988"/>
            <a:ext cx="1269225" cy="740575"/>
            <a:chOff x="878675" y="4238213"/>
            <a:chExt cx="1269225" cy="740575"/>
          </a:xfrm>
        </p:grpSpPr>
        <p:sp>
          <p:nvSpPr>
            <p:cNvPr id="16" name="Google Shape;16;p2"/>
            <p:cNvSpPr/>
            <p:nvPr/>
          </p:nvSpPr>
          <p:spPr>
            <a:xfrm>
              <a:off x="878675" y="4238213"/>
              <a:ext cx="1269225" cy="198850"/>
            </a:xfrm>
            <a:custGeom>
              <a:avLst/>
              <a:gdLst/>
              <a:ahLst/>
              <a:cxnLst/>
              <a:rect l="l" t="t" r="r" b="b"/>
              <a:pathLst>
                <a:path w="50769" h="7954" extrusionOk="0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8675" y="4509063"/>
              <a:ext cx="1269225" cy="199175"/>
            </a:xfrm>
            <a:custGeom>
              <a:avLst/>
              <a:gdLst/>
              <a:ahLst/>
              <a:cxnLst/>
              <a:rect l="l" t="t" r="r" b="b"/>
              <a:pathLst>
                <a:path w="50769" h="7967" extrusionOk="0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8675" y="4779638"/>
              <a:ext cx="1269225" cy="199150"/>
            </a:xfrm>
            <a:custGeom>
              <a:avLst/>
              <a:gdLst/>
              <a:ahLst/>
              <a:cxnLst/>
              <a:rect l="l" t="t" r="r" b="b"/>
              <a:pathLst>
                <a:path w="50769" h="7966" extrusionOk="0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257684" y="198047"/>
            <a:ext cx="660720" cy="201300"/>
            <a:chOff x="3004984" y="4544318"/>
            <a:chExt cx="660720" cy="201300"/>
          </a:xfrm>
        </p:grpSpPr>
        <p:sp>
          <p:nvSpPr>
            <p:cNvPr id="20" name="Google Shape;20;p2"/>
            <p:cNvSpPr/>
            <p:nvPr/>
          </p:nvSpPr>
          <p:spPr>
            <a:xfrm>
              <a:off x="3004984" y="4544318"/>
              <a:ext cx="201300" cy="20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32904" y="4544318"/>
              <a:ext cx="232800" cy="2013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2577059" y="4744153"/>
            <a:ext cx="1088650" cy="201300"/>
            <a:chOff x="2577059" y="4745624"/>
            <a:chExt cx="1088650" cy="201300"/>
          </a:xfrm>
        </p:grpSpPr>
        <p:sp>
          <p:nvSpPr>
            <p:cNvPr id="23" name="Google Shape;23;p2"/>
            <p:cNvSpPr/>
            <p:nvPr/>
          </p:nvSpPr>
          <p:spPr>
            <a:xfrm>
              <a:off x="2577059" y="4745624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04984" y="4745624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32909" y="4745624"/>
              <a:ext cx="232800" cy="2013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2"/>
          <p:cNvGrpSpPr/>
          <p:nvPr/>
        </p:nvGrpSpPr>
        <p:grpSpPr>
          <a:xfrm rot="-5400000">
            <a:off x="4309982" y="-4442520"/>
            <a:ext cx="572695" cy="9412228"/>
            <a:chOff x="6539500" y="1042525"/>
            <a:chExt cx="346500" cy="3551650"/>
          </a:xfrm>
        </p:grpSpPr>
        <p:sp>
          <p:nvSpPr>
            <p:cNvPr id="299" name="Google Shape;299;p22"/>
            <p:cNvSpPr/>
            <p:nvPr/>
          </p:nvSpPr>
          <p:spPr>
            <a:xfrm>
              <a:off x="65395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6679400" y="1042525"/>
              <a:ext cx="66700" cy="3551650"/>
            </a:xfrm>
            <a:custGeom>
              <a:avLst/>
              <a:gdLst/>
              <a:ahLst/>
              <a:cxnLst/>
              <a:rect l="l" t="t" r="r" b="b"/>
              <a:pathLst>
                <a:path w="2668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68190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/>
          <p:nvPr/>
        </p:nvSpPr>
        <p:spPr>
          <a:xfrm flipH="1">
            <a:off x="-2377380" y="-2122904"/>
            <a:ext cx="3377899" cy="3664562"/>
          </a:xfrm>
          <a:custGeom>
            <a:avLst/>
            <a:gdLst/>
            <a:ahLst/>
            <a:cxnLst/>
            <a:rect l="l" t="t" r="r" b="b"/>
            <a:pathLst>
              <a:path w="91381" h="99136" extrusionOk="0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2"/>
          <p:cNvGrpSpPr/>
          <p:nvPr/>
        </p:nvGrpSpPr>
        <p:grpSpPr>
          <a:xfrm rot="10800000" flipH="1">
            <a:off x="6854276" y="-543396"/>
            <a:ext cx="3304431" cy="2359299"/>
            <a:chOff x="6398434" y="3874100"/>
            <a:chExt cx="2343070" cy="1672905"/>
          </a:xfrm>
        </p:grpSpPr>
        <p:sp>
          <p:nvSpPr>
            <p:cNvPr id="304" name="Google Shape;304;p22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avLst/>
              <a:gdLst/>
              <a:ahLst/>
              <a:cxnLst/>
              <a:rect l="l" t="t" r="r" b="b"/>
              <a:pathLst>
                <a:path w="10455" h="66319" extrusionOk="0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avLst/>
              <a:gdLst/>
              <a:ahLst/>
              <a:cxnLst/>
              <a:rect l="l" t="t" r="r" b="b"/>
              <a:pathLst>
                <a:path w="10455" h="33160" extrusionOk="0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22"/>
          <p:cNvGrpSpPr/>
          <p:nvPr/>
        </p:nvGrpSpPr>
        <p:grpSpPr>
          <a:xfrm rot="-5400000">
            <a:off x="4309982" y="188730"/>
            <a:ext cx="572695" cy="9412228"/>
            <a:chOff x="6539500" y="1042525"/>
            <a:chExt cx="346500" cy="3551650"/>
          </a:xfrm>
        </p:grpSpPr>
        <p:sp>
          <p:nvSpPr>
            <p:cNvPr id="307" name="Google Shape;307;p22"/>
            <p:cNvSpPr/>
            <p:nvPr/>
          </p:nvSpPr>
          <p:spPr>
            <a:xfrm>
              <a:off x="65395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6679400" y="1042525"/>
              <a:ext cx="66700" cy="3551650"/>
            </a:xfrm>
            <a:custGeom>
              <a:avLst/>
              <a:gdLst/>
              <a:ahLst/>
              <a:cxnLst/>
              <a:rect l="l" t="t" r="r" b="b"/>
              <a:pathLst>
                <a:path w="2668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68190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3"/>
          <p:cNvGrpSpPr/>
          <p:nvPr/>
        </p:nvGrpSpPr>
        <p:grpSpPr>
          <a:xfrm flipH="1">
            <a:off x="-31260" y="4593467"/>
            <a:ext cx="2421237" cy="706360"/>
            <a:chOff x="-76439" y="4569403"/>
            <a:chExt cx="2421237" cy="706360"/>
          </a:xfrm>
        </p:grpSpPr>
        <p:grpSp>
          <p:nvGrpSpPr>
            <p:cNvPr id="312" name="Google Shape;312;p23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313" name="Google Shape;313;p2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54" extrusionOk="0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7" extrusionOk="0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6" extrusionOk="0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23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317" name="Google Shape;317;p2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54" extrusionOk="0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7" extrusionOk="0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6" extrusionOk="0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0" name="Google Shape;320;p23"/>
          <p:cNvSpPr/>
          <p:nvPr/>
        </p:nvSpPr>
        <p:spPr>
          <a:xfrm>
            <a:off x="-1151193" y="-239425"/>
            <a:ext cx="2284525" cy="2478400"/>
          </a:xfrm>
          <a:custGeom>
            <a:avLst/>
            <a:gdLst/>
            <a:ahLst/>
            <a:cxnLst/>
            <a:rect l="l" t="t" r="r" b="b"/>
            <a:pathLst>
              <a:path w="91381" h="99136" extrusionOk="0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3"/>
          <p:cNvGrpSpPr/>
          <p:nvPr/>
        </p:nvGrpSpPr>
        <p:grpSpPr>
          <a:xfrm>
            <a:off x="6785319" y="3491150"/>
            <a:ext cx="3304431" cy="2359299"/>
            <a:chOff x="6398434" y="3874100"/>
            <a:chExt cx="2343070" cy="1672905"/>
          </a:xfrm>
        </p:grpSpPr>
        <p:sp>
          <p:nvSpPr>
            <p:cNvPr id="322" name="Google Shape;322;p23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avLst/>
              <a:gdLst/>
              <a:ahLst/>
              <a:cxnLst/>
              <a:rect l="l" t="t" r="r" b="b"/>
              <a:pathLst>
                <a:path w="10455" h="66319" extrusionOk="0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avLst/>
              <a:gdLst/>
              <a:ahLst/>
              <a:cxnLst/>
              <a:rect l="l" t="t" r="r" b="b"/>
              <a:pathLst>
                <a:path w="10455" h="33160" extrusionOk="0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1"/>
          </p:nvPr>
        </p:nvSpPr>
        <p:spPr>
          <a:xfrm>
            <a:off x="1620250" y="1306475"/>
            <a:ext cx="28209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2"/>
          </p:nvPr>
        </p:nvSpPr>
        <p:spPr>
          <a:xfrm>
            <a:off x="1620251" y="1756175"/>
            <a:ext cx="28209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3"/>
          </p:nvPr>
        </p:nvSpPr>
        <p:spPr>
          <a:xfrm>
            <a:off x="5504890" y="1756175"/>
            <a:ext cx="28209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4"/>
          </p:nvPr>
        </p:nvSpPr>
        <p:spPr>
          <a:xfrm>
            <a:off x="1620251" y="3352100"/>
            <a:ext cx="28209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5"/>
          </p:nvPr>
        </p:nvSpPr>
        <p:spPr>
          <a:xfrm>
            <a:off x="5504890" y="3352100"/>
            <a:ext cx="28209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6"/>
          </p:nvPr>
        </p:nvSpPr>
        <p:spPr>
          <a:xfrm>
            <a:off x="1620250" y="2902400"/>
            <a:ext cx="28209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7"/>
          </p:nvPr>
        </p:nvSpPr>
        <p:spPr>
          <a:xfrm>
            <a:off x="5504888" y="1306475"/>
            <a:ext cx="28209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8"/>
          </p:nvPr>
        </p:nvSpPr>
        <p:spPr>
          <a:xfrm>
            <a:off x="5504888" y="2902400"/>
            <a:ext cx="28209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" name="Google Shape;223;p18"/>
          <p:cNvGrpSpPr/>
          <p:nvPr/>
        </p:nvGrpSpPr>
        <p:grpSpPr>
          <a:xfrm flipH="1">
            <a:off x="-621321" y="2623328"/>
            <a:ext cx="2848550" cy="4337371"/>
            <a:chOff x="6744106" y="2623328"/>
            <a:chExt cx="2848550" cy="4337371"/>
          </a:xfrm>
        </p:grpSpPr>
        <p:sp>
          <p:nvSpPr>
            <p:cNvPr id="224" name="Google Shape;224;p18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avLst/>
              <a:gdLst/>
              <a:ahLst/>
              <a:cxnLst/>
              <a:rect l="l" t="t" r="r" b="b"/>
              <a:pathLst>
                <a:path w="91381" h="99136" extrusionOk="0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 rot="2700000">
              <a:off x="8700805" y="2573233"/>
              <a:ext cx="451589" cy="1432300"/>
            </a:xfrm>
            <a:custGeom>
              <a:avLst/>
              <a:gdLst/>
              <a:ahLst/>
              <a:cxnLst/>
              <a:rect l="l" t="t" r="r" b="b"/>
              <a:pathLst>
                <a:path w="10455" h="33160" extrusionOk="0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26;p18"/>
          <p:cNvGrpSpPr/>
          <p:nvPr/>
        </p:nvGrpSpPr>
        <p:grpSpPr>
          <a:xfrm>
            <a:off x="8509425" y="361088"/>
            <a:ext cx="1269225" cy="740575"/>
            <a:chOff x="4805650" y="2718925"/>
            <a:chExt cx="1269225" cy="740575"/>
          </a:xfrm>
        </p:grpSpPr>
        <p:sp>
          <p:nvSpPr>
            <p:cNvPr id="227" name="Google Shape;227;p18"/>
            <p:cNvSpPr/>
            <p:nvPr/>
          </p:nvSpPr>
          <p:spPr>
            <a:xfrm>
              <a:off x="4805650" y="2718925"/>
              <a:ext cx="1269225" cy="198850"/>
            </a:xfrm>
            <a:custGeom>
              <a:avLst/>
              <a:gdLst/>
              <a:ahLst/>
              <a:cxnLst/>
              <a:rect l="l" t="t" r="r" b="b"/>
              <a:pathLst>
                <a:path w="50769" h="7954" extrusionOk="0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805650" y="2989775"/>
              <a:ext cx="1269225" cy="199175"/>
            </a:xfrm>
            <a:custGeom>
              <a:avLst/>
              <a:gdLst/>
              <a:ahLst/>
              <a:cxnLst/>
              <a:rect l="l" t="t" r="r" b="b"/>
              <a:pathLst>
                <a:path w="50769" h="7967" extrusionOk="0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805650" y="3260350"/>
              <a:ext cx="1269225" cy="199150"/>
            </a:xfrm>
            <a:custGeom>
              <a:avLst/>
              <a:gdLst/>
              <a:ahLst/>
              <a:cxnLst/>
              <a:rect l="l" t="t" r="r" b="b"/>
              <a:pathLst>
                <a:path w="50769" h="7966" extrusionOk="0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18"/>
          <p:cNvSpPr/>
          <p:nvPr/>
        </p:nvSpPr>
        <p:spPr>
          <a:xfrm rot="10800000" flipH="1">
            <a:off x="-2023569" y="-1733573"/>
            <a:ext cx="2734348" cy="2966397"/>
          </a:xfrm>
          <a:custGeom>
            <a:avLst/>
            <a:gdLst/>
            <a:ahLst/>
            <a:cxnLst/>
            <a:rect l="l" t="t" r="r" b="b"/>
            <a:pathLst>
              <a:path w="91381" h="99136" extrusionOk="0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1"/>
          </p:nvPr>
        </p:nvSpPr>
        <p:spPr>
          <a:xfrm>
            <a:off x="1033118" y="2040119"/>
            <a:ext cx="2259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subTitle" idx="2"/>
          </p:nvPr>
        </p:nvSpPr>
        <p:spPr>
          <a:xfrm>
            <a:off x="3442200" y="2040119"/>
            <a:ext cx="2259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3"/>
          </p:nvPr>
        </p:nvSpPr>
        <p:spPr>
          <a:xfrm>
            <a:off x="5853532" y="2040119"/>
            <a:ext cx="2255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4"/>
          </p:nvPr>
        </p:nvSpPr>
        <p:spPr>
          <a:xfrm>
            <a:off x="1033118" y="3665025"/>
            <a:ext cx="2259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subTitle" idx="5"/>
          </p:nvPr>
        </p:nvSpPr>
        <p:spPr>
          <a:xfrm>
            <a:off x="3442200" y="3665025"/>
            <a:ext cx="2259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6"/>
          </p:nvPr>
        </p:nvSpPr>
        <p:spPr>
          <a:xfrm>
            <a:off x="5853532" y="3665025"/>
            <a:ext cx="2255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7"/>
          </p:nvPr>
        </p:nvSpPr>
        <p:spPr>
          <a:xfrm>
            <a:off x="1033118" y="1314850"/>
            <a:ext cx="2259600" cy="7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8"/>
          </p:nvPr>
        </p:nvSpPr>
        <p:spPr>
          <a:xfrm>
            <a:off x="3442200" y="1314850"/>
            <a:ext cx="2259600" cy="7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9"/>
          </p:nvPr>
        </p:nvSpPr>
        <p:spPr>
          <a:xfrm>
            <a:off x="5853532" y="1314850"/>
            <a:ext cx="2255100" cy="7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subTitle" idx="13"/>
          </p:nvPr>
        </p:nvSpPr>
        <p:spPr>
          <a:xfrm>
            <a:off x="1033118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14"/>
          </p:nvPr>
        </p:nvSpPr>
        <p:spPr>
          <a:xfrm>
            <a:off x="3442200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subTitle" idx="15"/>
          </p:nvPr>
        </p:nvSpPr>
        <p:spPr>
          <a:xfrm>
            <a:off x="5851282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" name="Google Shape;245;p19"/>
          <p:cNvGrpSpPr/>
          <p:nvPr/>
        </p:nvGrpSpPr>
        <p:grpSpPr>
          <a:xfrm>
            <a:off x="6608975" y="2335023"/>
            <a:ext cx="3459330" cy="4341052"/>
            <a:chOff x="6608975" y="2335023"/>
            <a:chExt cx="3459330" cy="4341052"/>
          </a:xfrm>
        </p:grpSpPr>
        <p:grpSp>
          <p:nvGrpSpPr>
            <p:cNvPr id="3" name="Google Shape;246;p19"/>
            <p:cNvGrpSpPr/>
            <p:nvPr/>
          </p:nvGrpSpPr>
          <p:grpSpPr>
            <a:xfrm>
              <a:off x="6608975" y="4682350"/>
              <a:ext cx="1269225" cy="740575"/>
              <a:chOff x="4805650" y="2718925"/>
              <a:chExt cx="1269225" cy="740575"/>
            </a:xfrm>
          </p:grpSpPr>
          <p:sp>
            <p:nvSpPr>
              <p:cNvPr id="247" name="Google Shape;247;p19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54" extrusionOk="0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7" extrusionOk="0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6" extrusionOk="0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" name="Google Shape;250;p19"/>
            <p:cNvSpPr/>
            <p:nvPr/>
          </p:nvSpPr>
          <p:spPr>
            <a:xfrm rot="10800000">
              <a:off x="6998548" y="4197675"/>
              <a:ext cx="2284525" cy="2478400"/>
            </a:xfrm>
            <a:custGeom>
              <a:avLst/>
              <a:gdLst/>
              <a:ahLst/>
              <a:cxnLst/>
              <a:rect l="l" t="t" r="r" b="b"/>
              <a:pathLst>
                <a:path w="91381" h="99136" extrusionOk="0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2700000">
              <a:off x="8987311" y="2189227"/>
              <a:ext cx="427045" cy="2026535"/>
            </a:xfrm>
            <a:custGeom>
              <a:avLst/>
              <a:gdLst/>
              <a:ahLst/>
              <a:cxnLst/>
              <a:rect l="l" t="t" r="r" b="b"/>
              <a:pathLst>
                <a:path w="10455" h="49614" extrusionOk="0">
                  <a:moveTo>
                    <a:pt x="1" y="0"/>
                  </a:moveTo>
                  <a:lnTo>
                    <a:pt x="1" y="44386"/>
                  </a:lnTo>
                  <a:cubicBezTo>
                    <a:pt x="1" y="47280"/>
                    <a:pt x="2346" y="49613"/>
                    <a:pt x="5228" y="49613"/>
                  </a:cubicBezTo>
                  <a:cubicBezTo>
                    <a:pt x="8121" y="49613"/>
                    <a:pt x="10454" y="47268"/>
                    <a:pt x="10454" y="44386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252;p19"/>
          <p:cNvGrpSpPr/>
          <p:nvPr/>
        </p:nvGrpSpPr>
        <p:grpSpPr>
          <a:xfrm>
            <a:off x="-1252100" y="-373650"/>
            <a:ext cx="2284525" cy="5517374"/>
            <a:chOff x="-1252100" y="-373650"/>
            <a:chExt cx="2284525" cy="5517374"/>
          </a:xfrm>
        </p:grpSpPr>
        <p:grpSp>
          <p:nvGrpSpPr>
            <p:cNvPr id="5" name="Google Shape;253;p19"/>
            <p:cNvGrpSpPr/>
            <p:nvPr/>
          </p:nvGrpSpPr>
          <p:grpSpPr>
            <a:xfrm>
              <a:off x="-73465" y="-58733"/>
              <a:ext cx="507553" cy="5202457"/>
              <a:chOff x="6539500" y="1042525"/>
              <a:chExt cx="346500" cy="3551650"/>
            </a:xfrm>
          </p:grpSpPr>
          <p:sp>
            <p:nvSpPr>
              <p:cNvPr id="254" name="Google Shape;254;p19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42066" extrusionOk="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42066" extrusionOk="0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42066" extrusionOk="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" name="Google Shape;257;p19"/>
            <p:cNvSpPr/>
            <p:nvPr/>
          </p:nvSpPr>
          <p:spPr>
            <a:xfrm>
              <a:off x="-1252100" y="-373650"/>
              <a:ext cx="2284525" cy="2478400"/>
            </a:xfrm>
            <a:custGeom>
              <a:avLst/>
              <a:gdLst/>
              <a:ahLst/>
              <a:cxnLst/>
              <a:rect l="l" t="t" r="r" b="b"/>
              <a:pathLst>
                <a:path w="91381" h="99136" extrusionOk="0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0000" y="1103050"/>
            <a:ext cx="7704000" cy="3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6744106" y="2623328"/>
            <a:ext cx="2848550" cy="4337371"/>
            <a:chOff x="6744106" y="2623328"/>
            <a:chExt cx="2848550" cy="4337371"/>
          </a:xfrm>
        </p:grpSpPr>
        <p:sp>
          <p:nvSpPr>
            <p:cNvPr id="39" name="Google Shape;39;p4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avLst/>
              <a:gdLst/>
              <a:ahLst/>
              <a:cxnLst/>
              <a:rect l="l" t="t" r="r" b="b"/>
              <a:pathLst>
                <a:path w="91381" h="99136" extrusionOk="0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rot="2700000">
              <a:off x="8700805" y="2573233"/>
              <a:ext cx="451589" cy="1432300"/>
            </a:xfrm>
            <a:custGeom>
              <a:avLst/>
              <a:gdLst/>
              <a:ahLst/>
              <a:cxnLst/>
              <a:rect l="l" t="t" r="r" b="b"/>
              <a:pathLst>
                <a:path w="10455" h="33160" extrusionOk="0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4"/>
          <p:cNvSpPr/>
          <p:nvPr/>
        </p:nvSpPr>
        <p:spPr>
          <a:xfrm rot="10800000">
            <a:off x="8260556" y="-1733573"/>
            <a:ext cx="2734348" cy="2966397"/>
          </a:xfrm>
          <a:custGeom>
            <a:avLst/>
            <a:gdLst/>
            <a:ahLst/>
            <a:cxnLst/>
            <a:rect l="l" t="t" r="r" b="b"/>
            <a:pathLst>
              <a:path w="91381" h="99136" extrusionOk="0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-765775" y="319175"/>
            <a:ext cx="1269225" cy="1977499"/>
            <a:chOff x="-765775" y="319175"/>
            <a:chExt cx="1269225" cy="1977499"/>
          </a:xfrm>
        </p:grpSpPr>
        <p:grpSp>
          <p:nvGrpSpPr>
            <p:cNvPr id="43" name="Google Shape;43;p4"/>
            <p:cNvGrpSpPr/>
            <p:nvPr/>
          </p:nvGrpSpPr>
          <p:grpSpPr>
            <a:xfrm>
              <a:off x="-765775" y="319175"/>
              <a:ext cx="1269225" cy="740575"/>
              <a:chOff x="4805650" y="2718925"/>
              <a:chExt cx="1269225" cy="740575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54" extrusionOk="0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7" extrusionOk="0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6" extrusionOk="0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 rot="5400000">
              <a:off x="54776" y="1881412"/>
              <a:ext cx="629225" cy="201300"/>
              <a:chOff x="2678325" y="4703600"/>
              <a:chExt cx="629225" cy="2013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2678325" y="4703600"/>
                <a:ext cx="201300" cy="201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3106250" y="4703600"/>
                <a:ext cx="201300" cy="20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2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720000" y="1395175"/>
            <a:ext cx="4229700" cy="13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>
            <a:spLocks noGrp="1"/>
          </p:cNvSpPr>
          <p:nvPr>
            <p:ph type="pic" idx="2"/>
          </p:nvPr>
        </p:nvSpPr>
        <p:spPr>
          <a:xfrm>
            <a:off x="5435301" y="535000"/>
            <a:ext cx="2993700" cy="4073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6" name="Google Shape;86;p7"/>
          <p:cNvSpPr/>
          <p:nvPr/>
        </p:nvSpPr>
        <p:spPr>
          <a:xfrm rot="-8100000">
            <a:off x="16636" y="3373476"/>
            <a:ext cx="477242" cy="1513664"/>
          </a:xfrm>
          <a:custGeom>
            <a:avLst/>
            <a:gdLst/>
            <a:ahLst/>
            <a:cxnLst/>
            <a:rect l="l" t="t" r="r" b="b"/>
            <a:pathLst>
              <a:path w="10455" h="33160" extrusionOk="0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7"/>
          <p:cNvGrpSpPr/>
          <p:nvPr/>
        </p:nvGrpSpPr>
        <p:grpSpPr>
          <a:xfrm>
            <a:off x="4279356" y="4577170"/>
            <a:ext cx="1102576" cy="643338"/>
            <a:chOff x="4805650" y="2718925"/>
            <a:chExt cx="1269225" cy="740575"/>
          </a:xfrm>
        </p:grpSpPr>
        <p:sp>
          <p:nvSpPr>
            <p:cNvPr id="88" name="Google Shape;88;p7"/>
            <p:cNvSpPr/>
            <p:nvPr/>
          </p:nvSpPr>
          <p:spPr>
            <a:xfrm>
              <a:off x="4805650" y="2718925"/>
              <a:ext cx="1269225" cy="198850"/>
            </a:xfrm>
            <a:custGeom>
              <a:avLst/>
              <a:gdLst/>
              <a:ahLst/>
              <a:cxnLst/>
              <a:rect l="l" t="t" r="r" b="b"/>
              <a:pathLst>
                <a:path w="50769" h="7954" extrusionOk="0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4805650" y="2989775"/>
              <a:ext cx="1269225" cy="199175"/>
            </a:xfrm>
            <a:custGeom>
              <a:avLst/>
              <a:gdLst/>
              <a:ahLst/>
              <a:cxnLst/>
              <a:rect l="l" t="t" r="r" b="b"/>
              <a:pathLst>
                <a:path w="50769" h="7967" extrusionOk="0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4805650" y="3260350"/>
              <a:ext cx="1269225" cy="199150"/>
            </a:xfrm>
            <a:custGeom>
              <a:avLst/>
              <a:gdLst/>
              <a:ahLst/>
              <a:cxnLst/>
              <a:rect l="l" t="t" r="r" b="b"/>
              <a:pathLst>
                <a:path w="50769" h="7966" extrusionOk="0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 rot="-5400000">
            <a:off x="4309982" y="-4442520"/>
            <a:ext cx="572695" cy="9412228"/>
            <a:chOff x="6539500" y="1042525"/>
            <a:chExt cx="346500" cy="3551650"/>
          </a:xfrm>
        </p:grpSpPr>
        <p:sp>
          <p:nvSpPr>
            <p:cNvPr id="94" name="Google Shape;94;p8"/>
            <p:cNvSpPr/>
            <p:nvPr/>
          </p:nvSpPr>
          <p:spPr>
            <a:xfrm>
              <a:off x="65395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6679400" y="1042525"/>
              <a:ext cx="66700" cy="3551650"/>
            </a:xfrm>
            <a:custGeom>
              <a:avLst/>
              <a:gdLst/>
              <a:ahLst/>
              <a:cxnLst/>
              <a:rect l="l" t="t" r="r" b="b"/>
              <a:pathLst>
                <a:path w="2668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8190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8"/>
          <p:cNvSpPr/>
          <p:nvPr/>
        </p:nvSpPr>
        <p:spPr>
          <a:xfrm flipH="1">
            <a:off x="-2377380" y="-2122904"/>
            <a:ext cx="3377899" cy="3664562"/>
          </a:xfrm>
          <a:custGeom>
            <a:avLst/>
            <a:gdLst/>
            <a:ahLst/>
            <a:cxnLst/>
            <a:rect l="l" t="t" r="r" b="b"/>
            <a:pathLst>
              <a:path w="91381" h="99136" extrusionOk="0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rot="10800000" flipH="1">
            <a:off x="6854276" y="-543396"/>
            <a:ext cx="3304431" cy="2359299"/>
            <a:chOff x="6398434" y="3874100"/>
            <a:chExt cx="2343070" cy="1672905"/>
          </a:xfrm>
        </p:grpSpPr>
        <p:sp>
          <p:nvSpPr>
            <p:cNvPr id="99" name="Google Shape;99;p8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avLst/>
              <a:gdLst/>
              <a:ahLst/>
              <a:cxnLst/>
              <a:rect l="l" t="t" r="r" b="b"/>
              <a:pathLst>
                <a:path w="10455" h="66319" extrusionOk="0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avLst/>
              <a:gdLst/>
              <a:ahLst/>
              <a:cxnLst/>
              <a:rect l="l" t="t" r="r" b="b"/>
              <a:pathLst>
                <a:path w="10455" h="33160" extrusionOk="0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 rot="5400000" flipH="1">
            <a:off x="8214086" y="4184278"/>
            <a:ext cx="1269225" cy="740575"/>
            <a:chOff x="4805650" y="2718925"/>
            <a:chExt cx="1269225" cy="740575"/>
          </a:xfrm>
        </p:grpSpPr>
        <p:sp>
          <p:nvSpPr>
            <p:cNvPr id="102" name="Google Shape;102;p8"/>
            <p:cNvSpPr/>
            <p:nvPr/>
          </p:nvSpPr>
          <p:spPr>
            <a:xfrm>
              <a:off x="4805650" y="2718925"/>
              <a:ext cx="1269225" cy="198850"/>
            </a:xfrm>
            <a:custGeom>
              <a:avLst/>
              <a:gdLst/>
              <a:ahLst/>
              <a:cxnLst/>
              <a:rect l="l" t="t" r="r" b="b"/>
              <a:pathLst>
                <a:path w="50769" h="7954" extrusionOk="0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4805650" y="2989775"/>
              <a:ext cx="1269225" cy="199175"/>
            </a:xfrm>
            <a:custGeom>
              <a:avLst/>
              <a:gdLst/>
              <a:ahLst/>
              <a:cxnLst/>
              <a:rect l="l" t="t" r="r" b="b"/>
              <a:pathLst>
                <a:path w="50769" h="7967" extrusionOk="0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4805650" y="3260350"/>
              <a:ext cx="1269225" cy="199150"/>
            </a:xfrm>
            <a:custGeom>
              <a:avLst/>
              <a:gdLst/>
              <a:ahLst/>
              <a:cxnLst/>
              <a:rect l="l" t="t" r="r" b="b"/>
              <a:pathLst>
                <a:path w="50769" h="7966" extrusionOk="0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2976700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2976750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/>
          <p:nvPr/>
        </p:nvSpPr>
        <p:spPr>
          <a:xfrm rot="-2700075" flipH="1">
            <a:off x="-157868" y="3504270"/>
            <a:ext cx="846457" cy="2684699"/>
          </a:xfrm>
          <a:custGeom>
            <a:avLst/>
            <a:gdLst/>
            <a:ahLst/>
            <a:cxnLst/>
            <a:rect l="l" t="t" r="r" b="b"/>
            <a:pathLst>
              <a:path w="10455" h="33160" extrusionOk="0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 flipH="1">
            <a:off x="105210" y="-377847"/>
            <a:ext cx="613790" cy="6291393"/>
            <a:chOff x="6539500" y="1042525"/>
            <a:chExt cx="346500" cy="3551650"/>
          </a:xfrm>
        </p:grpSpPr>
        <p:sp>
          <p:nvSpPr>
            <p:cNvPr id="110" name="Google Shape;110;p9"/>
            <p:cNvSpPr/>
            <p:nvPr/>
          </p:nvSpPr>
          <p:spPr>
            <a:xfrm>
              <a:off x="65395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6679400" y="1042525"/>
              <a:ext cx="66700" cy="3551650"/>
            </a:xfrm>
            <a:custGeom>
              <a:avLst/>
              <a:gdLst/>
              <a:ahLst/>
              <a:cxnLst/>
              <a:rect l="l" t="t" r="r" b="b"/>
              <a:pathLst>
                <a:path w="2668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68190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/>
          <p:nvPr/>
        </p:nvSpPr>
        <p:spPr>
          <a:xfrm flipH="1">
            <a:off x="-553245" y="-1775075"/>
            <a:ext cx="2284525" cy="2478400"/>
          </a:xfrm>
          <a:custGeom>
            <a:avLst/>
            <a:gdLst/>
            <a:ahLst/>
            <a:cxnLst/>
            <a:rect l="l" t="t" r="r" b="b"/>
            <a:pathLst>
              <a:path w="91381" h="99136" extrusionOk="0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>
            <a:off x="7484250" y="4608499"/>
            <a:ext cx="1088650" cy="201300"/>
            <a:chOff x="2678325" y="4703600"/>
            <a:chExt cx="1088650" cy="201300"/>
          </a:xfrm>
        </p:grpSpPr>
        <p:sp>
          <p:nvSpPr>
            <p:cNvPr id="115" name="Google Shape;115;p9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>
            <a:spLocks noGrp="1"/>
          </p:cNvSpPr>
          <p:nvPr>
            <p:ph type="title"/>
          </p:nvPr>
        </p:nvSpPr>
        <p:spPr>
          <a:xfrm>
            <a:off x="720000" y="3984750"/>
            <a:ext cx="7704000" cy="623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623175"/>
            <a:ext cx="605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948600" y="2500326"/>
            <a:ext cx="605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4509973" y="1623175"/>
            <a:ext cx="605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4509973" y="2500324"/>
            <a:ext cx="605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4509973" y="3377478"/>
            <a:ext cx="605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948600" y="3377478"/>
            <a:ext cx="605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1606925" y="1623175"/>
            <a:ext cx="2589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8"/>
          </p:nvPr>
        </p:nvSpPr>
        <p:spPr>
          <a:xfrm>
            <a:off x="5168503" y="1623175"/>
            <a:ext cx="2589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5168475" y="3377476"/>
            <a:ext cx="2589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3"/>
          </p:nvPr>
        </p:nvSpPr>
        <p:spPr>
          <a:xfrm>
            <a:off x="1606925" y="2500323"/>
            <a:ext cx="2589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4"/>
          </p:nvPr>
        </p:nvSpPr>
        <p:spPr>
          <a:xfrm>
            <a:off x="5168503" y="2500325"/>
            <a:ext cx="2589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1606925" y="3377476"/>
            <a:ext cx="2589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/>
          <p:nvPr/>
        </p:nvSpPr>
        <p:spPr>
          <a:xfrm rot="2700075">
            <a:off x="8329316" y="3504270"/>
            <a:ext cx="846457" cy="2684699"/>
          </a:xfrm>
          <a:custGeom>
            <a:avLst/>
            <a:gdLst/>
            <a:ahLst/>
            <a:cxnLst/>
            <a:rect l="l" t="t" r="r" b="b"/>
            <a:pathLst>
              <a:path w="10455" h="33160" extrusionOk="0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-76439" y="4569403"/>
            <a:ext cx="2421237" cy="706360"/>
            <a:chOff x="-76439" y="4569403"/>
            <a:chExt cx="2421237" cy="706360"/>
          </a:xfrm>
        </p:grpSpPr>
        <p:grpSp>
          <p:nvGrpSpPr>
            <p:cNvPr id="149" name="Google Shape;149;p13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150" name="Google Shape;150;p1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54" extrusionOk="0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7" extrusionOk="0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6" extrusionOk="0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13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154" name="Google Shape;154;p1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54" extrusionOk="0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7" extrusionOk="0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avLst/>
                <a:gdLst/>
                <a:ahLst/>
                <a:cxnLst/>
                <a:rect l="l" t="t" r="r" b="b"/>
                <a:pathLst>
                  <a:path w="50769" h="7966" extrusionOk="0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" name="Google Shape;157;p13"/>
          <p:cNvSpPr/>
          <p:nvPr/>
        </p:nvSpPr>
        <p:spPr>
          <a:xfrm>
            <a:off x="7286625" y="-1775075"/>
            <a:ext cx="2284525" cy="2478400"/>
          </a:xfrm>
          <a:custGeom>
            <a:avLst/>
            <a:gdLst/>
            <a:ahLst/>
            <a:cxnLst/>
            <a:rect l="l" t="t" r="r" b="b"/>
            <a:pathLst>
              <a:path w="91381" h="99136" extrusionOk="0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13"/>
          <p:cNvGrpSpPr/>
          <p:nvPr/>
        </p:nvGrpSpPr>
        <p:grpSpPr>
          <a:xfrm>
            <a:off x="8298905" y="-377847"/>
            <a:ext cx="613790" cy="6291393"/>
            <a:chOff x="6539500" y="1042525"/>
            <a:chExt cx="346500" cy="3551650"/>
          </a:xfrm>
        </p:grpSpPr>
        <p:sp>
          <p:nvSpPr>
            <p:cNvPr id="159" name="Google Shape;159;p13"/>
            <p:cNvSpPr/>
            <p:nvPr/>
          </p:nvSpPr>
          <p:spPr>
            <a:xfrm>
              <a:off x="65395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6679400" y="1042525"/>
              <a:ext cx="66700" cy="3551650"/>
            </a:xfrm>
            <a:custGeom>
              <a:avLst/>
              <a:gdLst/>
              <a:ahLst/>
              <a:cxnLst/>
              <a:rect l="l" t="t" r="r" b="b"/>
              <a:pathLst>
                <a:path w="2668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68190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>
            <a:spLocks noGrp="1"/>
          </p:cNvSpPr>
          <p:nvPr>
            <p:ph type="ctrTitle"/>
          </p:nvPr>
        </p:nvSpPr>
        <p:spPr>
          <a:xfrm>
            <a:off x="1115250" y="535000"/>
            <a:ext cx="44730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subTitle" idx="1"/>
          </p:nvPr>
        </p:nvSpPr>
        <p:spPr>
          <a:xfrm>
            <a:off x="1115350" y="1700400"/>
            <a:ext cx="44730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1" name="Google Shape;281;p21"/>
          <p:cNvSpPr txBox="1"/>
          <p:nvPr/>
        </p:nvSpPr>
        <p:spPr>
          <a:xfrm>
            <a:off x="1115350" y="3663575"/>
            <a:ext cx="4379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2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82" name="Google Shape;282;p21"/>
          <p:cNvGrpSpPr/>
          <p:nvPr/>
        </p:nvGrpSpPr>
        <p:grpSpPr>
          <a:xfrm>
            <a:off x="8395487" y="-126199"/>
            <a:ext cx="545183" cy="5588521"/>
            <a:chOff x="6539500" y="1042525"/>
            <a:chExt cx="346500" cy="3551650"/>
          </a:xfrm>
        </p:grpSpPr>
        <p:sp>
          <p:nvSpPr>
            <p:cNvPr id="283" name="Google Shape;283;p21"/>
            <p:cNvSpPr/>
            <p:nvPr/>
          </p:nvSpPr>
          <p:spPr>
            <a:xfrm>
              <a:off x="65395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6679400" y="1042525"/>
              <a:ext cx="66700" cy="3551650"/>
            </a:xfrm>
            <a:custGeom>
              <a:avLst/>
              <a:gdLst/>
              <a:ahLst/>
              <a:cxnLst/>
              <a:rect l="l" t="t" r="r" b="b"/>
              <a:pathLst>
                <a:path w="2668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68190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21"/>
          <p:cNvGrpSpPr/>
          <p:nvPr/>
        </p:nvGrpSpPr>
        <p:grpSpPr>
          <a:xfrm>
            <a:off x="6310475" y="4492143"/>
            <a:ext cx="1269225" cy="740575"/>
            <a:chOff x="4805650" y="2718925"/>
            <a:chExt cx="1269225" cy="740575"/>
          </a:xfrm>
        </p:grpSpPr>
        <p:sp>
          <p:nvSpPr>
            <p:cNvPr id="287" name="Google Shape;287;p21"/>
            <p:cNvSpPr/>
            <p:nvPr/>
          </p:nvSpPr>
          <p:spPr>
            <a:xfrm>
              <a:off x="4805650" y="2718925"/>
              <a:ext cx="1269225" cy="198850"/>
            </a:xfrm>
            <a:custGeom>
              <a:avLst/>
              <a:gdLst/>
              <a:ahLst/>
              <a:cxnLst/>
              <a:rect l="l" t="t" r="r" b="b"/>
              <a:pathLst>
                <a:path w="50769" h="7954" extrusionOk="0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05650" y="2989775"/>
              <a:ext cx="1269225" cy="199175"/>
            </a:xfrm>
            <a:custGeom>
              <a:avLst/>
              <a:gdLst/>
              <a:ahLst/>
              <a:cxnLst/>
              <a:rect l="l" t="t" r="r" b="b"/>
              <a:pathLst>
                <a:path w="50769" h="7967" extrusionOk="0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4805650" y="3260350"/>
              <a:ext cx="1269225" cy="199150"/>
            </a:xfrm>
            <a:custGeom>
              <a:avLst/>
              <a:gdLst/>
              <a:ahLst/>
              <a:cxnLst/>
              <a:rect l="l" t="t" r="r" b="b"/>
              <a:pathLst>
                <a:path w="50769" h="7966" extrusionOk="0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1"/>
          <p:cNvGrpSpPr/>
          <p:nvPr/>
        </p:nvGrpSpPr>
        <p:grpSpPr>
          <a:xfrm>
            <a:off x="-247634" y="-126199"/>
            <a:ext cx="545183" cy="5588521"/>
            <a:chOff x="6539500" y="1042525"/>
            <a:chExt cx="346500" cy="3551650"/>
          </a:xfrm>
        </p:grpSpPr>
        <p:sp>
          <p:nvSpPr>
            <p:cNvPr id="291" name="Google Shape;291;p21"/>
            <p:cNvSpPr/>
            <p:nvPr/>
          </p:nvSpPr>
          <p:spPr>
            <a:xfrm>
              <a:off x="65395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6679400" y="1042525"/>
              <a:ext cx="66700" cy="3551650"/>
            </a:xfrm>
            <a:custGeom>
              <a:avLst/>
              <a:gdLst/>
              <a:ahLst/>
              <a:cxnLst/>
              <a:rect l="l" t="t" r="r" b="b"/>
              <a:pathLst>
                <a:path w="2668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6819000" y="1042525"/>
              <a:ext cx="67000" cy="3551650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21"/>
          <p:cNvGrpSpPr/>
          <p:nvPr/>
        </p:nvGrpSpPr>
        <p:grpSpPr>
          <a:xfrm>
            <a:off x="6377590" y="-666721"/>
            <a:ext cx="2609428" cy="1655723"/>
            <a:chOff x="6404568" y="-666694"/>
            <a:chExt cx="2414125" cy="1531800"/>
          </a:xfrm>
        </p:grpSpPr>
        <p:sp>
          <p:nvSpPr>
            <p:cNvPr id="295" name="Google Shape;295;p21"/>
            <p:cNvSpPr/>
            <p:nvPr/>
          </p:nvSpPr>
          <p:spPr>
            <a:xfrm rot="-2700000">
              <a:off x="7966410" y="-455779"/>
              <a:ext cx="431555" cy="1368757"/>
            </a:xfrm>
            <a:custGeom>
              <a:avLst/>
              <a:gdLst/>
              <a:ahLst/>
              <a:cxnLst/>
              <a:rect l="l" t="t" r="r" b="b"/>
              <a:pathLst>
                <a:path w="10455" h="33160" extrusionOk="0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2700000">
              <a:off x="6825297" y="-714567"/>
              <a:ext cx="431555" cy="1368757"/>
            </a:xfrm>
            <a:custGeom>
              <a:avLst/>
              <a:gdLst/>
              <a:ahLst/>
              <a:cxnLst/>
              <a:rect l="l" t="t" r="r" b="b"/>
              <a:pathLst>
                <a:path w="10455" h="33160" extrusionOk="0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7" r:id="rId9"/>
    <p:sldLayoutId id="2147483668" r:id="rId10"/>
    <p:sldLayoutId id="2147483669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SANGEUN98/mbti_proje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GEUN9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SANGEUN98/Project_myskin.g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2859100" y="1491630"/>
            <a:ext cx="5313300" cy="16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ea typeface="완주대둔산체 Bold" pitchFamily="18" charset="-127"/>
              </a:rPr>
              <a:t>이상은</a:t>
            </a:r>
            <a:r>
              <a:rPr lang="en-US" altLang="ko-KR" dirty="0" smtClean="0">
                <a:ea typeface="완주대둔산체 Bold" pitchFamily="18" charset="-127"/>
              </a:rPr>
              <a:t/>
            </a:r>
            <a:br>
              <a:rPr lang="en-US" altLang="ko-KR" dirty="0" smtClean="0">
                <a:ea typeface="완주대둔산체 Bold" pitchFamily="18" charset="-127"/>
              </a:rPr>
            </a:br>
            <a:r>
              <a:rPr lang="ko-KR" altLang="en-US" dirty="0" smtClean="0">
                <a:ea typeface="완주대둔산체 Bold" pitchFamily="18" charset="-127"/>
              </a:rPr>
              <a:t>포트폴리오</a:t>
            </a:r>
            <a:endParaRPr dirty="0">
              <a:ea typeface="완주대둔산체 Bold" pitchFamily="18" charset="-127"/>
            </a:endParaRPr>
          </a:p>
        </p:txBody>
      </p:sp>
      <p:sp>
        <p:nvSpPr>
          <p:cNvPr id="336" name="Google Shape;336;p27"/>
          <p:cNvSpPr/>
          <p:nvPr/>
        </p:nvSpPr>
        <p:spPr>
          <a:xfrm rot="2699612">
            <a:off x="8433021" y="1725010"/>
            <a:ext cx="491011" cy="3114623"/>
          </a:xfrm>
          <a:custGeom>
            <a:avLst/>
            <a:gdLst/>
            <a:ahLst/>
            <a:cxnLst/>
            <a:rect l="l" t="t" r="r" b="b"/>
            <a:pathLst>
              <a:path w="10455" h="66319" extrusionOk="0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7"/>
          <p:cNvSpPr/>
          <p:nvPr/>
        </p:nvSpPr>
        <p:spPr>
          <a:xfrm rot="10800000">
            <a:off x="-4682925" y="2330499"/>
            <a:ext cx="7057126" cy="7656025"/>
          </a:xfrm>
          <a:custGeom>
            <a:avLst/>
            <a:gdLst/>
            <a:ahLst/>
            <a:cxnLst/>
            <a:rect l="l" t="t" r="r" b="b"/>
            <a:pathLst>
              <a:path w="91381" h="99136" extrusionOk="0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83;p31"/>
          <p:cNvSpPr txBox="1">
            <a:spLocks/>
          </p:cNvSpPr>
          <p:nvPr/>
        </p:nvSpPr>
        <p:spPr>
          <a:xfrm>
            <a:off x="683568" y="195486"/>
            <a:ext cx="612068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ko-KR" altLang="en-US" sz="28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사용자 페이지 주요 기능 </a:t>
            </a:r>
            <a:r>
              <a:rPr lang="en-US" altLang="ko-KR" sz="28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( 2 / 2 )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 Bold" pitchFamily="18" charset="-127"/>
              <a:ea typeface="완주대둔산체 Bold" pitchFamily="18" charset="-127"/>
              <a:cs typeface="Asap"/>
              <a:sym typeface="Asap"/>
            </a:endParaRPr>
          </a:p>
        </p:txBody>
      </p:sp>
      <p:sp>
        <p:nvSpPr>
          <p:cNvPr id="5" name="Google Shape;383;p31"/>
          <p:cNvSpPr txBox="1">
            <a:spLocks/>
          </p:cNvSpPr>
          <p:nvPr/>
        </p:nvSpPr>
        <p:spPr>
          <a:xfrm>
            <a:off x="683568" y="699542"/>
            <a:ext cx="2736304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ko-KR" altLang="en-US" sz="2400" smtClean="0">
                <a:solidFill>
                  <a:schemeClr val="tx1">
                    <a:lumMod val="75000"/>
                  </a:schemeClr>
                </a:solidFill>
                <a:latin typeface="완주대둔산체OTF Bold" pitchFamily="18" charset="-127"/>
                <a:ea typeface="완주대둔산체OTF Bold" pitchFamily="18" charset="-127"/>
                <a:cs typeface="Asap"/>
                <a:sym typeface="Asap"/>
              </a:rPr>
              <a:t>회원가입 </a:t>
            </a:r>
            <a:r>
              <a:rPr lang="ko-KR" altLang="en-US" sz="2400" dirty="0" smtClean="0">
                <a:solidFill>
                  <a:schemeClr val="tx1">
                    <a:lumMod val="75000"/>
                  </a:schemeClr>
                </a:solidFill>
                <a:latin typeface="완주대둔산체OTF Bold" pitchFamily="18" charset="-127"/>
                <a:ea typeface="완주대둔산체OTF Bold" pitchFamily="18" charset="-127"/>
                <a:cs typeface="Asap"/>
                <a:sym typeface="Asap"/>
              </a:rPr>
              <a:t>페이지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Asap"/>
              <a:sym typeface="Asap"/>
            </a:endParaRPr>
          </a:p>
        </p:txBody>
      </p:sp>
      <p:sp>
        <p:nvSpPr>
          <p:cNvPr id="6" name="Google Shape;383;p31"/>
          <p:cNvSpPr txBox="1">
            <a:spLocks/>
          </p:cNvSpPr>
          <p:nvPr/>
        </p:nvSpPr>
        <p:spPr>
          <a:xfrm>
            <a:off x="683568" y="1131590"/>
            <a:ext cx="813690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25000"/>
                  </a:schemeClr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메인 페이지 상단에 있는 </a:t>
            </a:r>
            <a:r>
              <a:rPr lang="ko-KR" altLang="en-US" sz="120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회원가입</a:t>
            </a: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25000"/>
                  </a:schemeClr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버튼을 통하여 </a:t>
            </a:r>
            <a:r>
              <a:rPr lang="ko-KR" altLang="en-US" sz="1200" noProof="0" dirty="0" err="1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마이스킨</a:t>
            </a:r>
            <a:r>
              <a:rPr lang="ko-KR" altLang="en-US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페이지에 </a:t>
            </a:r>
            <a:r>
              <a:rPr lang="ko-KR" altLang="en-US" sz="120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다양한 정보를 입력 후 회원가입</a:t>
            </a:r>
            <a:r>
              <a:rPr lang="ko-KR" altLang="en-US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을 할 수 있습니다</a:t>
            </a:r>
            <a:r>
              <a:rPr lang="en-US" altLang="ko-KR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.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25000"/>
                </a:schemeClr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524328" y="2715766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5.JPG"/>
          <p:cNvPicPr>
            <a:picLocks noChangeAspect="1"/>
          </p:cNvPicPr>
          <p:nvPr/>
        </p:nvPicPr>
        <p:blipFill>
          <a:blip r:embed="rId3"/>
          <a:srcRect b="5703"/>
          <a:stretch>
            <a:fillRect/>
          </a:stretch>
        </p:blipFill>
        <p:spPr>
          <a:xfrm>
            <a:off x="755576" y="1779662"/>
            <a:ext cx="4480000" cy="2376264"/>
          </a:xfrm>
          <a:prstGeom prst="rect">
            <a:avLst/>
          </a:prstGeom>
        </p:spPr>
      </p:pic>
      <p:pic>
        <p:nvPicPr>
          <p:cNvPr id="9" name="그림 8" descr="6.JPG"/>
          <p:cNvPicPr>
            <a:picLocks noChangeAspect="1"/>
          </p:cNvPicPr>
          <p:nvPr/>
        </p:nvPicPr>
        <p:blipFill>
          <a:blip r:embed="rId4"/>
          <a:srcRect b="5703"/>
          <a:stretch>
            <a:fillRect/>
          </a:stretch>
        </p:blipFill>
        <p:spPr>
          <a:xfrm>
            <a:off x="4283968" y="2427734"/>
            <a:ext cx="4480000" cy="2376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449;p34"/>
          <p:cNvSpPr txBox="1">
            <a:spLocks noGrp="1"/>
          </p:cNvSpPr>
          <p:nvPr>
            <p:ph type="subTitle" idx="2"/>
          </p:nvPr>
        </p:nvSpPr>
        <p:spPr>
          <a:xfrm>
            <a:off x="2771800" y="1275606"/>
            <a:ext cx="3888432" cy="288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ko-KR" dirty="0" smtClean="0">
                <a:latin typeface="완주대둔산체OTF Regular" pitchFamily="18" charset="-127"/>
                <a:ea typeface="완주대둔산체OTF Regular" pitchFamily="18" charset="-127"/>
              </a:rPr>
              <a:t>2023.07.13 ~ 2023.07.26, 2023.08.08~2023.08.30</a:t>
            </a:r>
            <a:endParaRPr dirty="0">
              <a:latin typeface="완주대둔산체OTF Regular" pitchFamily="18" charset="-127"/>
              <a:ea typeface="완주대둔산체OTF Regular" pitchFamily="18" charset="-127"/>
            </a:endParaRPr>
          </a:p>
        </p:txBody>
      </p:sp>
      <p:sp>
        <p:nvSpPr>
          <p:cNvPr id="67" name="Google Shape;454;p34"/>
          <p:cNvSpPr txBox="1">
            <a:spLocks noGrp="1"/>
          </p:cNvSpPr>
          <p:nvPr>
            <p:ph type="subTitle" idx="1"/>
          </p:nvPr>
        </p:nvSpPr>
        <p:spPr>
          <a:xfrm>
            <a:off x="1187624" y="1275606"/>
            <a:ext cx="1008112" cy="3818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완주대둔산체OTF Bold" pitchFamily="18" charset="-127"/>
                <a:ea typeface="완주대둔산체OTF Bold" pitchFamily="18" charset="-127"/>
              </a:rPr>
              <a:t>개발 기간</a:t>
            </a:r>
            <a:endParaRPr sz="1600" dirty="0">
              <a:latin typeface="완주대둔산체OTF Bold" pitchFamily="18" charset="-127"/>
              <a:ea typeface="완주대둔산체OTF Bold" pitchFamily="18" charset="-127"/>
            </a:endParaRPr>
          </a:p>
        </p:txBody>
      </p:sp>
      <p:sp>
        <p:nvSpPr>
          <p:cNvPr id="68" name="Google Shape;383;p31"/>
          <p:cNvSpPr txBox="1">
            <a:spLocks/>
          </p:cNvSpPr>
          <p:nvPr/>
        </p:nvSpPr>
        <p:spPr>
          <a:xfrm>
            <a:off x="899592" y="411510"/>
            <a:ext cx="3384376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sz="40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MBTI +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 Bold" pitchFamily="18" charset="-127"/>
              <a:ea typeface="완주대둔산체 Bold" pitchFamily="18" charset="-127"/>
              <a:cs typeface="Asap"/>
              <a:sym typeface="Asap"/>
            </a:endParaRPr>
          </a:p>
        </p:txBody>
      </p:sp>
      <p:grpSp>
        <p:nvGrpSpPr>
          <p:cNvPr id="69" name="Google Shape;832;p47"/>
          <p:cNvGrpSpPr/>
          <p:nvPr/>
        </p:nvGrpSpPr>
        <p:grpSpPr>
          <a:xfrm>
            <a:off x="899592" y="1347614"/>
            <a:ext cx="217037" cy="216024"/>
            <a:chOff x="3983525" y="3495465"/>
            <a:chExt cx="367989" cy="366270"/>
          </a:xfrm>
        </p:grpSpPr>
        <p:sp>
          <p:nvSpPr>
            <p:cNvPr id="70" name="Google Shape;833;p47"/>
            <p:cNvSpPr/>
            <p:nvPr/>
          </p:nvSpPr>
          <p:spPr>
            <a:xfrm>
              <a:off x="4310312" y="3820536"/>
              <a:ext cx="41201" cy="41198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1167" y="0"/>
                  </a:moveTo>
                  <a:lnTo>
                    <a:pt x="1" y="1167"/>
                  </a:lnTo>
                  <a:lnTo>
                    <a:pt x="834" y="1167"/>
                  </a:lnTo>
                  <a:cubicBezTo>
                    <a:pt x="1001" y="1167"/>
                    <a:pt x="1167" y="1000"/>
                    <a:pt x="1167" y="834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34;p47"/>
            <p:cNvSpPr/>
            <p:nvPr/>
          </p:nvSpPr>
          <p:spPr>
            <a:xfrm>
              <a:off x="3983525" y="3495465"/>
              <a:ext cx="366296" cy="78975"/>
            </a:xfrm>
            <a:custGeom>
              <a:avLst/>
              <a:gdLst/>
              <a:ahLst/>
              <a:cxnLst/>
              <a:rect l="l" t="t" r="r" b="b"/>
              <a:pathLst>
                <a:path w="10384" h="2239" extrusionOk="0">
                  <a:moveTo>
                    <a:pt x="1596" y="0"/>
                  </a:moveTo>
                  <a:cubicBezTo>
                    <a:pt x="1430" y="0"/>
                    <a:pt x="1263" y="119"/>
                    <a:pt x="1263" y="310"/>
                  </a:cubicBezTo>
                  <a:lnTo>
                    <a:pt x="1263" y="905"/>
                  </a:lnTo>
                  <a:lnTo>
                    <a:pt x="358" y="905"/>
                  </a:lnTo>
                  <a:cubicBezTo>
                    <a:pt x="167" y="905"/>
                    <a:pt x="1" y="1048"/>
                    <a:pt x="25" y="1238"/>
                  </a:cubicBezTo>
                  <a:lnTo>
                    <a:pt x="25" y="2239"/>
                  </a:lnTo>
                  <a:lnTo>
                    <a:pt x="10384" y="2239"/>
                  </a:lnTo>
                  <a:lnTo>
                    <a:pt x="10384" y="1238"/>
                  </a:lnTo>
                  <a:cubicBezTo>
                    <a:pt x="10384" y="1048"/>
                    <a:pt x="10241" y="905"/>
                    <a:pt x="10050" y="905"/>
                  </a:cubicBezTo>
                  <a:lnTo>
                    <a:pt x="10098" y="929"/>
                  </a:lnTo>
                  <a:lnTo>
                    <a:pt x="9193" y="929"/>
                  </a:lnTo>
                  <a:lnTo>
                    <a:pt x="9193" y="333"/>
                  </a:lnTo>
                  <a:cubicBezTo>
                    <a:pt x="9217" y="167"/>
                    <a:pt x="9074" y="24"/>
                    <a:pt x="8907" y="24"/>
                  </a:cubicBezTo>
                  <a:cubicBezTo>
                    <a:pt x="8893" y="22"/>
                    <a:pt x="8879" y="21"/>
                    <a:pt x="8866" y="21"/>
                  </a:cubicBezTo>
                  <a:cubicBezTo>
                    <a:pt x="8697" y="21"/>
                    <a:pt x="8574" y="155"/>
                    <a:pt x="8574" y="310"/>
                  </a:cubicBezTo>
                  <a:lnTo>
                    <a:pt x="8574" y="929"/>
                  </a:lnTo>
                  <a:lnTo>
                    <a:pt x="7383" y="929"/>
                  </a:lnTo>
                  <a:lnTo>
                    <a:pt x="7383" y="333"/>
                  </a:lnTo>
                  <a:cubicBezTo>
                    <a:pt x="7383" y="167"/>
                    <a:pt x="7240" y="24"/>
                    <a:pt x="7074" y="24"/>
                  </a:cubicBezTo>
                  <a:cubicBezTo>
                    <a:pt x="7061" y="22"/>
                    <a:pt x="7049" y="21"/>
                    <a:pt x="7037" y="21"/>
                  </a:cubicBezTo>
                  <a:cubicBezTo>
                    <a:pt x="6887" y="21"/>
                    <a:pt x="6764" y="155"/>
                    <a:pt x="6764" y="310"/>
                  </a:cubicBezTo>
                  <a:lnTo>
                    <a:pt x="6764" y="929"/>
                  </a:lnTo>
                  <a:lnTo>
                    <a:pt x="5549" y="929"/>
                  </a:lnTo>
                  <a:lnTo>
                    <a:pt x="5549" y="333"/>
                  </a:lnTo>
                  <a:cubicBezTo>
                    <a:pt x="5549" y="167"/>
                    <a:pt x="5407" y="24"/>
                    <a:pt x="5240" y="24"/>
                  </a:cubicBezTo>
                  <a:cubicBezTo>
                    <a:pt x="5228" y="22"/>
                    <a:pt x="5215" y="21"/>
                    <a:pt x="5203" y="21"/>
                  </a:cubicBezTo>
                  <a:cubicBezTo>
                    <a:pt x="5053" y="21"/>
                    <a:pt x="4930" y="155"/>
                    <a:pt x="4930" y="310"/>
                  </a:cubicBezTo>
                  <a:lnTo>
                    <a:pt x="4930" y="929"/>
                  </a:lnTo>
                  <a:lnTo>
                    <a:pt x="3716" y="929"/>
                  </a:lnTo>
                  <a:lnTo>
                    <a:pt x="3716" y="333"/>
                  </a:lnTo>
                  <a:cubicBezTo>
                    <a:pt x="3716" y="167"/>
                    <a:pt x="3597" y="24"/>
                    <a:pt x="3430" y="24"/>
                  </a:cubicBezTo>
                  <a:cubicBezTo>
                    <a:pt x="3416" y="22"/>
                    <a:pt x="3402" y="21"/>
                    <a:pt x="3389" y="21"/>
                  </a:cubicBezTo>
                  <a:cubicBezTo>
                    <a:pt x="3219" y="21"/>
                    <a:pt x="3097" y="155"/>
                    <a:pt x="3097" y="310"/>
                  </a:cubicBezTo>
                  <a:lnTo>
                    <a:pt x="3097" y="905"/>
                  </a:lnTo>
                  <a:lnTo>
                    <a:pt x="1882" y="905"/>
                  </a:lnTo>
                  <a:lnTo>
                    <a:pt x="1882" y="310"/>
                  </a:lnTo>
                  <a:cubicBezTo>
                    <a:pt x="1906" y="143"/>
                    <a:pt x="1763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35;p47"/>
            <p:cNvSpPr/>
            <p:nvPr/>
          </p:nvSpPr>
          <p:spPr>
            <a:xfrm>
              <a:off x="4287631" y="3797856"/>
              <a:ext cx="47092" cy="4656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48" y="0"/>
                  </a:moveTo>
                  <a:cubicBezTo>
                    <a:pt x="24" y="0"/>
                    <a:pt x="1" y="0"/>
                    <a:pt x="1" y="24"/>
                  </a:cubicBezTo>
                  <a:lnTo>
                    <a:pt x="96" y="1286"/>
                  </a:lnTo>
                  <a:cubicBezTo>
                    <a:pt x="96" y="1303"/>
                    <a:pt x="120" y="1320"/>
                    <a:pt x="142" y="1320"/>
                  </a:cubicBezTo>
                  <a:cubicBezTo>
                    <a:pt x="151" y="1320"/>
                    <a:pt x="160" y="1317"/>
                    <a:pt x="167" y="1310"/>
                  </a:cubicBezTo>
                  <a:lnTo>
                    <a:pt x="1310" y="143"/>
                  </a:lnTo>
                  <a:cubicBezTo>
                    <a:pt x="1334" y="119"/>
                    <a:pt x="1310" y="96"/>
                    <a:pt x="1287" y="72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36;p47"/>
            <p:cNvSpPr/>
            <p:nvPr/>
          </p:nvSpPr>
          <p:spPr>
            <a:xfrm>
              <a:off x="3985218" y="3600436"/>
              <a:ext cx="366296" cy="261299"/>
            </a:xfrm>
            <a:custGeom>
              <a:avLst/>
              <a:gdLst/>
              <a:ahLst/>
              <a:cxnLst/>
              <a:rect l="l" t="t" r="r" b="b"/>
              <a:pathLst>
                <a:path w="10384" h="7408" extrusionOk="0">
                  <a:moveTo>
                    <a:pt x="7335" y="1406"/>
                  </a:moveTo>
                  <a:cubicBezTo>
                    <a:pt x="7407" y="1406"/>
                    <a:pt x="7478" y="1430"/>
                    <a:pt x="7550" y="1477"/>
                  </a:cubicBezTo>
                  <a:cubicBezTo>
                    <a:pt x="7669" y="1549"/>
                    <a:pt x="7716" y="1716"/>
                    <a:pt x="7669" y="1858"/>
                  </a:cubicBezTo>
                  <a:lnTo>
                    <a:pt x="6645" y="5454"/>
                  </a:lnTo>
                  <a:cubicBezTo>
                    <a:pt x="6597" y="5597"/>
                    <a:pt x="6478" y="5693"/>
                    <a:pt x="6335" y="5693"/>
                  </a:cubicBezTo>
                  <a:lnTo>
                    <a:pt x="6216" y="5693"/>
                  </a:lnTo>
                  <a:cubicBezTo>
                    <a:pt x="6049" y="5645"/>
                    <a:pt x="5930" y="5454"/>
                    <a:pt x="6002" y="5264"/>
                  </a:cubicBezTo>
                  <a:lnTo>
                    <a:pt x="6883" y="2120"/>
                  </a:lnTo>
                  <a:lnTo>
                    <a:pt x="5430" y="2120"/>
                  </a:lnTo>
                  <a:cubicBezTo>
                    <a:pt x="5216" y="2120"/>
                    <a:pt x="5073" y="1930"/>
                    <a:pt x="5073" y="1739"/>
                  </a:cubicBezTo>
                  <a:cubicBezTo>
                    <a:pt x="5097" y="1549"/>
                    <a:pt x="5240" y="1430"/>
                    <a:pt x="5430" y="1430"/>
                  </a:cubicBezTo>
                  <a:lnTo>
                    <a:pt x="5430" y="1406"/>
                  </a:lnTo>
                  <a:close/>
                  <a:moveTo>
                    <a:pt x="3882" y="1406"/>
                  </a:moveTo>
                  <a:cubicBezTo>
                    <a:pt x="4073" y="1406"/>
                    <a:pt x="4215" y="1573"/>
                    <a:pt x="4215" y="1763"/>
                  </a:cubicBezTo>
                  <a:lnTo>
                    <a:pt x="4215" y="5335"/>
                  </a:lnTo>
                  <a:cubicBezTo>
                    <a:pt x="4239" y="5597"/>
                    <a:pt x="4061" y="5728"/>
                    <a:pt x="3882" y="5728"/>
                  </a:cubicBezTo>
                  <a:cubicBezTo>
                    <a:pt x="3703" y="5728"/>
                    <a:pt x="3525" y="5597"/>
                    <a:pt x="3549" y="5335"/>
                  </a:cubicBezTo>
                  <a:lnTo>
                    <a:pt x="3549" y="2097"/>
                  </a:lnTo>
                  <a:lnTo>
                    <a:pt x="3096" y="2097"/>
                  </a:lnTo>
                  <a:cubicBezTo>
                    <a:pt x="2906" y="2097"/>
                    <a:pt x="2739" y="1930"/>
                    <a:pt x="2763" y="1739"/>
                  </a:cubicBezTo>
                  <a:cubicBezTo>
                    <a:pt x="2763" y="1549"/>
                    <a:pt x="2906" y="1406"/>
                    <a:pt x="3096" y="1406"/>
                  </a:cubicBezTo>
                  <a:close/>
                  <a:moveTo>
                    <a:pt x="0" y="1"/>
                  </a:moveTo>
                  <a:lnTo>
                    <a:pt x="0" y="7074"/>
                  </a:lnTo>
                  <a:cubicBezTo>
                    <a:pt x="0" y="7240"/>
                    <a:pt x="167" y="7407"/>
                    <a:pt x="334" y="7407"/>
                  </a:cubicBezTo>
                  <a:lnTo>
                    <a:pt x="8002" y="7407"/>
                  </a:lnTo>
                  <a:lnTo>
                    <a:pt x="7859" y="5240"/>
                  </a:lnTo>
                  <a:cubicBezTo>
                    <a:pt x="7859" y="5039"/>
                    <a:pt x="8005" y="4881"/>
                    <a:pt x="8180" y="4881"/>
                  </a:cubicBezTo>
                  <a:cubicBezTo>
                    <a:pt x="8192" y="4881"/>
                    <a:pt x="8204" y="4881"/>
                    <a:pt x="8216" y="4883"/>
                  </a:cubicBezTo>
                  <a:lnTo>
                    <a:pt x="10383" y="5026"/>
                  </a:lnTo>
                  <a:lnTo>
                    <a:pt x="10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6141;p62"/>
          <p:cNvGrpSpPr/>
          <p:nvPr/>
        </p:nvGrpSpPr>
        <p:grpSpPr>
          <a:xfrm>
            <a:off x="899592" y="2117858"/>
            <a:ext cx="216024" cy="216024"/>
            <a:chOff x="3497300" y="3227275"/>
            <a:chExt cx="296175" cy="296175"/>
          </a:xfrm>
          <a:solidFill>
            <a:schemeClr val="tx1"/>
          </a:solidFill>
        </p:grpSpPr>
        <p:sp>
          <p:nvSpPr>
            <p:cNvPr id="75" name="Google Shape;6142;p62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143;p62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144;p62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145;p62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146;p62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147;p62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148;p62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149;p62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5188;p60"/>
          <p:cNvGrpSpPr/>
          <p:nvPr/>
        </p:nvGrpSpPr>
        <p:grpSpPr>
          <a:xfrm>
            <a:off x="899592" y="1757818"/>
            <a:ext cx="230432" cy="216024"/>
            <a:chOff x="5049725" y="2635825"/>
            <a:chExt cx="481825" cy="451700"/>
          </a:xfrm>
          <a:solidFill>
            <a:schemeClr val="tx1"/>
          </a:solidFill>
        </p:grpSpPr>
        <p:sp>
          <p:nvSpPr>
            <p:cNvPr id="84" name="Google Shape;5189;p60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" name="Google Shape;5190;p60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5191;p60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7" name="Google Shape;454;p34"/>
          <p:cNvSpPr txBox="1">
            <a:spLocks/>
          </p:cNvSpPr>
          <p:nvPr/>
        </p:nvSpPr>
        <p:spPr>
          <a:xfrm>
            <a:off x="1187624" y="1685810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플랫폼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88" name="Google Shape;454;p34"/>
          <p:cNvSpPr txBox="1">
            <a:spLocks/>
          </p:cNvSpPr>
          <p:nvPr/>
        </p:nvSpPr>
        <p:spPr>
          <a:xfrm>
            <a:off x="1187624" y="2045850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개발 인원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89" name="Google Shape;449;p34"/>
          <p:cNvSpPr txBox="1">
            <a:spLocks/>
          </p:cNvSpPr>
          <p:nvPr/>
        </p:nvSpPr>
        <p:spPr>
          <a:xfrm>
            <a:off x="2771800" y="1685810"/>
            <a:ext cx="28209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Web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sp>
        <p:nvSpPr>
          <p:cNvPr id="90" name="Google Shape;449;p34"/>
          <p:cNvSpPr txBox="1">
            <a:spLocks/>
          </p:cNvSpPr>
          <p:nvPr/>
        </p:nvSpPr>
        <p:spPr>
          <a:xfrm>
            <a:off x="2771800" y="2045850"/>
            <a:ext cx="28209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5</a:t>
            </a: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명 </a:t>
            </a: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(</a:t>
            </a: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팀 프로젝트</a:t>
            </a: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)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grpSp>
        <p:nvGrpSpPr>
          <p:cNvPr id="91" name="Google Shape;5322;p60"/>
          <p:cNvGrpSpPr/>
          <p:nvPr/>
        </p:nvGrpSpPr>
        <p:grpSpPr>
          <a:xfrm>
            <a:off x="899592" y="2477898"/>
            <a:ext cx="216023" cy="289365"/>
            <a:chOff x="3938800" y="4399275"/>
            <a:chExt cx="359700" cy="481825"/>
          </a:xfrm>
          <a:solidFill>
            <a:schemeClr val="tx1"/>
          </a:solidFill>
        </p:grpSpPr>
        <p:sp>
          <p:nvSpPr>
            <p:cNvPr id="92" name="Google Shape;5323;p60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5324;p60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5325;p60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" name="Google Shape;5326;p60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" name="Google Shape;5327;p60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7" name="Google Shape;454;p34"/>
          <p:cNvSpPr txBox="1">
            <a:spLocks/>
          </p:cNvSpPr>
          <p:nvPr/>
        </p:nvSpPr>
        <p:spPr>
          <a:xfrm>
            <a:off x="1187623" y="2477898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lang="ko-KR" altLang="en-US" sz="1600" b="1" noProof="0" dirty="0" smtClean="0">
                <a:solidFill>
                  <a:schemeClr val="dk1"/>
                </a:solidFill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담당 역할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98" name="Google Shape;449;p34"/>
          <p:cNvSpPr txBox="1">
            <a:spLocks/>
          </p:cNvSpPr>
          <p:nvPr/>
        </p:nvSpPr>
        <p:spPr>
          <a:xfrm>
            <a:off x="2771798" y="2477898"/>
            <a:ext cx="5832650" cy="182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상세한 정보를 포함한 영화 목록과 박스 오피스 데이터를 가져오기 위한 오픈 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API </a:t>
            </a: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활용</a:t>
            </a:r>
            <a:endParaRPr lang="en-US" altLang="ko-KR" sz="1200" dirty="0" smtClean="0">
              <a:solidFill>
                <a:schemeClr val="dk1"/>
              </a:solidFill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  <a:p>
            <a:pPr lvl="0">
              <a:buClr>
                <a:schemeClr val="dk1"/>
              </a:buClr>
              <a:buSzPts val="1400"/>
            </a:pPr>
            <a:endParaRPr lang="ko-KR" altLang="en-US" sz="1200" dirty="0" smtClean="0">
              <a:solidFill>
                <a:schemeClr val="dk1"/>
              </a:solidFill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  <a:p>
            <a:pPr lvl="0">
              <a:buClr>
                <a:schemeClr val="dk1"/>
              </a:buClr>
              <a:buSzPts val="1400"/>
            </a:pP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API</a:t>
            </a: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에 없는 정보를 가져오기 위한 웹 스크롤링 활용</a:t>
            </a:r>
            <a:endParaRPr lang="en-US" altLang="ko-KR" sz="1200" dirty="0" smtClean="0">
              <a:solidFill>
                <a:schemeClr val="dk1"/>
              </a:solidFill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  <a:p>
            <a:pPr lvl="0">
              <a:buClr>
                <a:schemeClr val="dk1"/>
              </a:buClr>
              <a:buSzPts val="1400"/>
            </a:pPr>
            <a:endParaRPr lang="ko-KR" altLang="en-US" sz="1200" dirty="0" smtClean="0">
              <a:solidFill>
                <a:schemeClr val="dk1"/>
              </a:solidFill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  <a:p>
            <a:pPr lvl="0">
              <a:buClr>
                <a:schemeClr val="dk1"/>
              </a:buClr>
              <a:buSzPts val="1400"/>
            </a:pP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영화 사이트 영역 컨트롤러 연결 및 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CSS</a:t>
            </a:r>
          </a:p>
          <a:p>
            <a:pPr lvl="0">
              <a:buClr>
                <a:schemeClr val="dk1"/>
              </a:buClr>
              <a:buSzPts val="1400"/>
            </a:pPr>
            <a:endParaRPr lang="en-US" altLang="ko-KR" sz="1200" dirty="0" smtClean="0">
              <a:solidFill>
                <a:schemeClr val="dk1"/>
              </a:solidFill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  <a:p>
            <a:pPr lvl="0">
              <a:buClr>
                <a:schemeClr val="dk1"/>
              </a:buClr>
              <a:buSzPts val="1400"/>
            </a:pP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박스오피스 순위 실시간 표현 차트 생성</a:t>
            </a:r>
            <a:endParaRPr lang="en-US" altLang="ko-KR" sz="1200" dirty="0" smtClean="0">
              <a:solidFill>
                <a:schemeClr val="dk1"/>
              </a:solidFill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  <a:p>
            <a:pPr lvl="0">
              <a:buClr>
                <a:schemeClr val="dk1"/>
              </a:buClr>
              <a:buSzPts val="1400"/>
            </a:pPr>
            <a:endParaRPr lang="ko-KR" altLang="en-US" sz="1200" dirty="0" smtClean="0">
              <a:solidFill>
                <a:schemeClr val="dk1"/>
              </a:solidFill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  <a:p>
            <a:pPr lvl="0">
              <a:buClr>
                <a:schemeClr val="dk1"/>
              </a:buClr>
              <a:buSzPts val="1400"/>
            </a:pP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채팅 기능 구현 및 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CSS</a:t>
            </a:r>
          </a:p>
          <a:p>
            <a:pPr lvl="0">
              <a:buClr>
                <a:schemeClr val="dk1"/>
              </a:buClr>
              <a:buSzPts val="1400"/>
            </a:pP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3059832" y="699542"/>
            <a:ext cx="0" cy="2880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Google Shape;454;p34"/>
          <p:cNvSpPr txBox="1">
            <a:spLocks noGrp="1"/>
          </p:cNvSpPr>
          <p:nvPr>
            <p:ph type="subTitle" idx="1"/>
          </p:nvPr>
        </p:nvSpPr>
        <p:spPr>
          <a:xfrm>
            <a:off x="3203848" y="699542"/>
            <a:ext cx="5832648" cy="3818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altLang="ko-KR" sz="1600" dirty="0" smtClean="0">
                <a:latin typeface="완주대둔산체 Regular" pitchFamily="18" charset="-127"/>
                <a:ea typeface="완주대둔산체 Regular" pitchFamily="18" charset="-127"/>
              </a:rPr>
              <a:t>MBTI </a:t>
            </a:r>
            <a:r>
              <a:rPr lang="ko-KR" altLang="en-US" sz="1600" dirty="0" smtClean="0">
                <a:latin typeface="완주대둔산체 Regular" pitchFamily="18" charset="-127"/>
                <a:ea typeface="완주대둔산체 Regular" pitchFamily="18" charset="-127"/>
              </a:rPr>
              <a:t>유형별 문화생활 추천 및 관심사 기반 추천과 커뮤니티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3;p31"/>
          <p:cNvSpPr txBox="1">
            <a:spLocks/>
          </p:cNvSpPr>
          <p:nvPr/>
        </p:nvSpPr>
        <p:spPr>
          <a:xfrm>
            <a:off x="899592" y="411510"/>
            <a:ext cx="3384376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altLang="ko-KR" sz="40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MBTI +</a:t>
            </a:r>
            <a:endParaRPr lang="en-US" altLang="ko-KR" sz="4000" dirty="0">
              <a:solidFill>
                <a:schemeClr val="dk1"/>
              </a:solidFill>
              <a:latin typeface="완주대둔산체 Bold" pitchFamily="18" charset="-127"/>
              <a:ea typeface="완주대둔산체 Bold" pitchFamily="18" charset="-127"/>
              <a:cs typeface="Asap"/>
              <a:sym typeface="Asap"/>
            </a:endParaRPr>
          </a:p>
        </p:txBody>
      </p:sp>
      <p:grpSp>
        <p:nvGrpSpPr>
          <p:cNvPr id="3" name="Google Shape;5215;p60"/>
          <p:cNvGrpSpPr/>
          <p:nvPr/>
        </p:nvGrpSpPr>
        <p:grpSpPr>
          <a:xfrm>
            <a:off x="899592" y="2427734"/>
            <a:ext cx="216618" cy="216024"/>
            <a:chOff x="3270450" y="3213625"/>
            <a:chExt cx="483175" cy="481850"/>
          </a:xfrm>
          <a:solidFill>
            <a:schemeClr val="tx1"/>
          </a:solidFill>
        </p:grpSpPr>
        <p:sp>
          <p:nvSpPr>
            <p:cNvPr id="4" name="Google Shape;5216;p60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5217;p60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" name="그룹 76"/>
          <p:cNvGrpSpPr/>
          <p:nvPr/>
        </p:nvGrpSpPr>
        <p:grpSpPr>
          <a:xfrm>
            <a:off x="899592" y="1347614"/>
            <a:ext cx="216024" cy="216024"/>
            <a:chOff x="4067944" y="987574"/>
            <a:chExt cx="360040" cy="360040"/>
          </a:xfrm>
          <a:solidFill>
            <a:schemeClr val="tx1"/>
          </a:solidFill>
        </p:grpSpPr>
        <p:sp>
          <p:nvSpPr>
            <p:cNvPr id="7" name="모서리가 둥근 직사각형 6"/>
            <p:cNvSpPr/>
            <p:nvPr/>
          </p:nvSpPr>
          <p:spPr>
            <a:xfrm>
              <a:off x="4067944" y="987574"/>
              <a:ext cx="360040" cy="3600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 descr="GitHub_Invertocat_Logo.svg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7944" y="987574"/>
              <a:ext cx="360040" cy="360040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</p:pic>
      </p:grpSp>
      <p:sp>
        <p:nvSpPr>
          <p:cNvPr id="9" name="Google Shape;454;p34"/>
          <p:cNvSpPr txBox="1">
            <a:spLocks/>
          </p:cNvSpPr>
          <p:nvPr/>
        </p:nvSpPr>
        <p:spPr>
          <a:xfrm>
            <a:off x="1187624" y="127560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GitHub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10" name="Google Shape;454;p34"/>
          <p:cNvSpPr txBox="1">
            <a:spLocks/>
          </p:cNvSpPr>
          <p:nvPr/>
        </p:nvSpPr>
        <p:spPr>
          <a:xfrm>
            <a:off x="1187624" y="235572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개발</a:t>
            </a:r>
            <a:r>
              <a:rPr lang="en-US" altLang="ko-KR" sz="1600" b="1" dirty="0" smtClean="0">
                <a:solidFill>
                  <a:schemeClr val="dk1"/>
                </a:solidFill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 </a:t>
            </a:r>
            <a:r>
              <a:rPr lang="ko-KR" altLang="en-US" sz="1600" b="1" dirty="0" smtClean="0">
                <a:solidFill>
                  <a:schemeClr val="dk1"/>
                </a:solidFill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환경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11" name="Google Shape;449;p34"/>
          <p:cNvSpPr txBox="1">
            <a:spLocks/>
          </p:cNvSpPr>
          <p:nvPr/>
        </p:nvSpPr>
        <p:spPr>
          <a:xfrm>
            <a:off x="2771800" y="1275606"/>
            <a:ext cx="4104456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  <a:hlinkClick r:id="rId4"/>
              </a:rPr>
              <a:t>https://github.com/SANGEUN98/mbti_project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sp>
        <p:nvSpPr>
          <p:cNvPr id="12" name="Google Shape;454;p34"/>
          <p:cNvSpPr txBox="1">
            <a:spLocks/>
          </p:cNvSpPr>
          <p:nvPr/>
        </p:nvSpPr>
        <p:spPr>
          <a:xfrm>
            <a:off x="1247044" y="271576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언어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13" name="Google Shape;449;p34"/>
          <p:cNvSpPr txBox="1">
            <a:spLocks/>
          </p:cNvSpPr>
          <p:nvPr/>
        </p:nvSpPr>
        <p:spPr>
          <a:xfrm>
            <a:off x="2615196" y="2715766"/>
            <a:ext cx="46211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JAVA, </a:t>
            </a: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MySQL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, HTML/CSS, JavaScript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sp>
        <p:nvSpPr>
          <p:cNvPr id="14" name="Google Shape;454;p34"/>
          <p:cNvSpPr txBox="1">
            <a:spLocks/>
          </p:cNvSpPr>
          <p:nvPr/>
        </p:nvSpPr>
        <p:spPr>
          <a:xfrm>
            <a:off x="1247044" y="307580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프레임워크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15" name="Google Shape;449;p34"/>
          <p:cNvSpPr txBox="1">
            <a:spLocks/>
          </p:cNvSpPr>
          <p:nvPr/>
        </p:nvSpPr>
        <p:spPr>
          <a:xfrm>
            <a:off x="2615196" y="3075806"/>
            <a:ext cx="28209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MyBatis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, </a:t>
            </a: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Springboot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Framework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sp>
        <p:nvSpPr>
          <p:cNvPr id="16" name="Google Shape;454;p34"/>
          <p:cNvSpPr txBox="1">
            <a:spLocks/>
          </p:cNvSpPr>
          <p:nvPr/>
        </p:nvSpPr>
        <p:spPr>
          <a:xfrm>
            <a:off x="1247044" y="343584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lang="en-US" altLang="ko-KR" b="1" dirty="0" smtClean="0">
                <a:solidFill>
                  <a:schemeClr val="dk1"/>
                </a:solidFill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DB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17" name="Google Shape;449;p34"/>
          <p:cNvSpPr txBox="1">
            <a:spLocks/>
          </p:cNvSpPr>
          <p:nvPr/>
        </p:nvSpPr>
        <p:spPr>
          <a:xfrm>
            <a:off x="2615196" y="3435846"/>
            <a:ext cx="28209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Oracle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sp>
        <p:nvSpPr>
          <p:cNvPr id="18" name="Google Shape;454;p34"/>
          <p:cNvSpPr txBox="1">
            <a:spLocks/>
          </p:cNvSpPr>
          <p:nvPr/>
        </p:nvSpPr>
        <p:spPr>
          <a:xfrm>
            <a:off x="1247044" y="379588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IDE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19" name="Google Shape;449;p34"/>
          <p:cNvSpPr txBox="1">
            <a:spLocks/>
          </p:cNvSpPr>
          <p:nvPr/>
        </p:nvSpPr>
        <p:spPr>
          <a:xfrm>
            <a:off x="2615196" y="3795886"/>
            <a:ext cx="4909132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IntelliJ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IDEA, SQL Developer, </a:t>
            </a: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Pycharm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, </a:t>
            </a: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Jupyter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notebook</a:t>
            </a:r>
          </a:p>
          <a:p>
            <a:pPr lvl="0">
              <a:buClr>
                <a:schemeClr val="dk1"/>
              </a:buClr>
              <a:buSzPts val="1400"/>
            </a:pP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059832" y="699542"/>
            <a:ext cx="0" cy="2880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454;p34"/>
          <p:cNvSpPr txBox="1">
            <a:spLocks noGrp="1"/>
          </p:cNvSpPr>
          <p:nvPr>
            <p:ph type="subTitle" idx="1"/>
          </p:nvPr>
        </p:nvSpPr>
        <p:spPr>
          <a:xfrm>
            <a:off x="3203848" y="699542"/>
            <a:ext cx="5688632" cy="3818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altLang="ko-KR" sz="1600" dirty="0" smtClean="0">
                <a:latin typeface="완주대둔산체 Regular" pitchFamily="18" charset="-127"/>
                <a:ea typeface="완주대둔산체 Regular" pitchFamily="18" charset="-127"/>
              </a:rPr>
              <a:t>MBTI </a:t>
            </a:r>
            <a:r>
              <a:rPr lang="ko-KR" altLang="en-US" sz="1600" dirty="0" smtClean="0">
                <a:latin typeface="완주대둔산체 Regular" pitchFamily="18" charset="-127"/>
                <a:ea typeface="완주대둔산체 Regular" pitchFamily="18" charset="-127"/>
              </a:rPr>
              <a:t>유형별 문화생활 추천 및 관심사 기반 추천과 커뮤니티 제공</a:t>
            </a:r>
          </a:p>
        </p:txBody>
      </p:sp>
      <p:sp>
        <p:nvSpPr>
          <p:cNvPr id="22" name="Google Shape;454;p34"/>
          <p:cNvSpPr txBox="1">
            <a:spLocks/>
          </p:cNvSpPr>
          <p:nvPr/>
        </p:nvSpPr>
        <p:spPr>
          <a:xfrm>
            <a:off x="1247044" y="4134082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2400"/>
              <a:defRPr/>
            </a:pPr>
            <a:r>
              <a:rPr lang="en-US" altLang="ko-KR" b="1" dirty="0" smtClean="0">
                <a:solidFill>
                  <a:schemeClr val="dk1"/>
                </a:solidFill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RPA Tech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24" name="Google Shape;449;p34"/>
          <p:cNvSpPr txBox="1">
            <a:spLocks/>
          </p:cNvSpPr>
          <p:nvPr/>
        </p:nvSpPr>
        <p:spPr>
          <a:xfrm>
            <a:off x="2615196" y="4155926"/>
            <a:ext cx="4909132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Crawlling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, </a:t>
            </a: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OpenAPI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, Scheduler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83;p31"/>
          <p:cNvSpPr txBox="1">
            <a:spLocks/>
          </p:cNvSpPr>
          <p:nvPr/>
        </p:nvSpPr>
        <p:spPr>
          <a:xfrm>
            <a:off x="683568" y="195486"/>
            <a:ext cx="3888432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ko-KR" altLang="en-US" sz="2800" noProof="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구현 관련 다이어그램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 Bold" pitchFamily="18" charset="-127"/>
              <a:ea typeface="완주대둔산체 Bold" pitchFamily="18" charset="-127"/>
              <a:cs typeface="Asap"/>
              <a:sym typeface="Asap"/>
            </a:endParaRPr>
          </a:p>
        </p:txBody>
      </p:sp>
      <p:pic>
        <p:nvPicPr>
          <p:cNvPr id="3" name="그림 2" descr="무제-2.png"/>
          <p:cNvPicPr>
            <a:picLocks noChangeAspect="1"/>
          </p:cNvPicPr>
          <p:nvPr/>
        </p:nvPicPr>
        <p:blipFill>
          <a:blip r:embed="rId3"/>
          <a:srcRect b="58001"/>
          <a:stretch>
            <a:fillRect/>
          </a:stretch>
        </p:blipFill>
        <p:spPr>
          <a:xfrm>
            <a:off x="754658" y="1059582"/>
            <a:ext cx="3750469" cy="2520280"/>
          </a:xfrm>
          <a:prstGeom prst="rect">
            <a:avLst/>
          </a:prstGeom>
        </p:spPr>
      </p:pic>
      <p:pic>
        <p:nvPicPr>
          <p:cNvPr id="4" name="그림 3" descr="무제-2.png"/>
          <p:cNvPicPr>
            <a:picLocks noChangeAspect="1"/>
          </p:cNvPicPr>
          <p:nvPr/>
        </p:nvPicPr>
        <p:blipFill>
          <a:blip r:embed="rId3"/>
          <a:srcRect t="41999"/>
          <a:stretch>
            <a:fillRect/>
          </a:stretch>
        </p:blipFill>
        <p:spPr>
          <a:xfrm>
            <a:off x="4419955" y="1203599"/>
            <a:ext cx="4112485" cy="3816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83;p31"/>
          <p:cNvSpPr txBox="1">
            <a:spLocks/>
          </p:cNvSpPr>
          <p:nvPr/>
        </p:nvSpPr>
        <p:spPr>
          <a:xfrm>
            <a:off x="683568" y="195486"/>
            <a:ext cx="6696744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400"/>
              <a:defRPr/>
            </a:pPr>
            <a:r>
              <a:rPr lang="ko-KR" altLang="en-US" sz="28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사용자 페이지 주요 기능 </a:t>
            </a:r>
            <a:r>
              <a:rPr lang="en-US" altLang="ko-KR" sz="28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( 1 / 2 )</a:t>
            </a:r>
            <a:endParaRPr lang="en-US" altLang="ko-KR" sz="2800" dirty="0">
              <a:solidFill>
                <a:schemeClr val="dk1"/>
              </a:solidFill>
              <a:latin typeface="완주대둔산체 Bold" pitchFamily="18" charset="-127"/>
              <a:ea typeface="완주대둔산체 Bold" pitchFamily="18" charset="-127"/>
              <a:cs typeface="Asap"/>
              <a:sym typeface="Asap"/>
            </a:endParaRPr>
          </a:p>
        </p:txBody>
      </p:sp>
      <p:sp>
        <p:nvSpPr>
          <p:cNvPr id="3" name="Google Shape;383;p31"/>
          <p:cNvSpPr txBox="1">
            <a:spLocks/>
          </p:cNvSpPr>
          <p:nvPr/>
        </p:nvSpPr>
        <p:spPr>
          <a:xfrm>
            <a:off x="683568" y="699542"/>
            <a:ext cx="3456384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ko-KR" altLang="en-US" sz="2400" noProof="0" smtClean="0">
                <a:solidFill>
                  <a:schemeClr val="tx1">
                    <a:lumMod val="75000"/>
                  </a:schemeClr>
                </a:solidFill>
                <a:latin typeface="완주대둔산체OTF Bold" pitchFamily="18" charset="-127"/>
                <a:ea typeface="완주대둔산체OTF Bold" pitchFamily="18" charset="-127"/>
                <a:cs typeface="Asap"/>
                <a:sym typeface="Asap"/>
              </a:rPr>
              <a:t>유형별 영화추천 페이지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Asap"/>
              <a:sym typeface="Asap"/>
            </a:endParaRPr>
          </a:p>
        </p:txBody>
      </p:sp>
      <p:sp>
        <p:nvSpPr>
          <p:cNvPr id="4" name="Google Shape;383;p31"/>
          <p:cNvSpPr txBox="1">
            <a:spLocks/>
          </p:cNvSpPr>
          <p:nvPr/>
        </p:nvSpPr>
        <p:spPr>
          <a:xfrm>
            <a:off x="683568" y="1131590"/>
            <a:ext cx="813690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MBTI </a:t>
            </a:r>
            <a:r>
              <a:rPr lang="ko-KR" altLang="en-US" sz="120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유형별로 추천하는 영화 목록을 확인할 수</a:t>
            </a:r>
            <a:r>
              <a:rPr lang="ko-KR" altLang="en-US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있습니다</a:t>
            </a:r>
            <a:r>
              <a:rPr lang="en-US" altLang="ko-KR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.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25000"/>
                </a:schemeClr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0362"/>
          <a:stretch/>
        </p:blipFill>
        <p:spPr>
          <a:xfrm>
            <a:off x="4634789" y="3349669"/>
            <a:ext cx="2394702" cy="1598345"/>
          </a:xfrm>
          <a:prstGeom prst="rect">
            <a:avLst/>
          </a:prstGeom>
          <a:ln>
            <a:solidFill>
              <a:srgbClr val="002942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0444"/>
          <a:stretch/>
        </p:blipFill>
        <p:spPr>
          <a:xfrm>
            <a:off x="2114509" y="1621477"/>
            <a:ext cx="2394702" cy="1577730"/>
          </a:xfrm>
          <a:prstGeom prst="rect">
            <a:avLst/>
          </a:prstGeom>
          <a:ln>
            <a:solidFill>
              <a:srgbClr val="002942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0304"/>
          <a:stretch/>
        </p:blipFill>
        <p:spPr>
          <a:xfrm>
            <a:off x="4616351" y="1621477"/>
            <a:ext cx="2394702" cy="1599404"/>
          </a:xfrm>
          <a:prstGeom prst="rect">
            <a:avLst/>
          </a:prstGeom>
          <a:ln>
            <a:solidFill>
              <a:srgbClr val="002942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b="6084"/>
          <a:stretch/>
        </p:blipFill>
        <p:spPr>
          <a:xfrm>
            <a:off x="2114509" y="3349669"/>
            <a:ext cx="2394702" cy="1572999"/>
          </a:xfrm>
          <a:prstGeom prst="rect">
            <a:avLst/>
          </a:prstGeom>
          <a:ln>
            <a:solidFill>
              <a:srgbClr val="00294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83;p31"/>
          <p:cNvSpPr txBox="1">
            <a:spLocks/>
          </p:cNvSpPr>
          <p:nvPr/>
        </p:nvSpPr>
        <p:spPr>
          <a:xfrm>
            <a:off x="683568" y="195486"/>
            <a:ext cx="6696744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400"/>
              <a:defRPr/>
            </a:pPr>
            <a:r>
              <a:rPr lang="ko-KR" altLang="en-US" sz="28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사용자 페이지 주요 기능 </a:t>
            </a:r>
            <a:r>
              <a:rPr lang="en-US" altLang="ko-KR" sz="28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( 2 / 2 )</a:t>
            </a:r>
            <a:endParaRPr lang="en-US" altLang="ko-KR" sz="2800" dirty="0">
              <a:solidFill>
                <a:schemeClr val="dk1"/>
              </a:solidFill>
              <a:latin typeface="완주대둔산체 Bold" pitchFamily="18" charset="-127"/>
              <a:ea typeface="완주대둔산체 Bold" pitchFamily="18" charset="-127"/>
              <a:cs typeface="Asap"/>
              <a:sym typeface="Asap"/>
            </a:endParaRPr>
          </a:p>
        </p:txBody>
      </p:sp>
      <p:sp>
        <p:nvSpPr>
          <p:cNvPr id="3" name="Google Shape;383;p31"/>
          <p:cNvSpPr txBox="1">
            <a:spLocks/>
          </p:cNvSpPr>
          <p:nvPr/>
        </p:nvSpPr>
        <p:spPr>
          <a:xfrm>
            <a:off x="683568" y="699542"/>
            <a:ext cx="4104456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ko-KR" altLang="en-US" sz="2400" dirty="0" smtClean="0">
                <a:solidFill>
                  <a:schemeClr val="tx1">
                    <a:lumMod val="75000"/>
                  </a:schemeClr>
                </a:solidFill>
                <a:latin typeface="완주대둔산체OTF Bold" pitchFamily="18" charset="-127"/>
                <a:ea typeface="완주대둔산체OTF Bold" pitchFamily="18" charset="-127"/>
                <a:cs typeface="Asap"/>
                <a:sym typeface="Asap"/>
              </a:rPr>
              <a:t>커뮤니티 페이지 중 채팅 기능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Asap"/>
              <a:sym typeface="Asap"/>
            </a:endParaRPr>
          </a:p>
        </p:txBody>
      </p:sp>
      <p:sp>
        <p:nvSpPr>
          <p:cNvPr id="4" name="Google Shape;383;p31"/>
          <p:cNvSpPr txBox="1">
            <a:spLocks/>
          </p:cNvSpPr>
          <p:nvPr/>
        </p:nvSpPr>
        <p:spPr>
          <a:xfrm>
            <a:off x="683568" y="1131590"/>
            <a:ext cx="813690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altLang="ko-KR" sz="1200" dirty="0" err="1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Websocket</a:t>
            </a:r>
            <a:r>
              <a:rPr lang="en-US" altLang="ko-KR" sz="120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활용하여 실시간 채팅 기능 구현하여 실시간으로 채팅을 할 수</a:t>
            </a:r>
            <a:r>
              <a:rPr lang="ko-KR" altLang="en-US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있습니다</a:t>
            </a:r>
            <a:r>
              <a:rPr lang="en-US" altLang="ko-KR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.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25000"/>
                </a:schemeClr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42" y="1563638"/>
            <a:ext cx="6470116" cy="338437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65520" y="3003798"/>
            <a:ext cx="1202824" cy="580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6"/>
          <p:cNvSpPr txBox="1">
            <a:spLocks noGrp="1"/>
          </p:cNvSpPr>
          <p:nvPr>
            <p:ph type="subTitle" idx="1"/>
          </p:nvPr>
        </p:nvSpPr>
        <p:spPr>
          <a:xfrm>
            <a:off x="1115350" y="1700400"/>
            <a:ext cx="44730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Do you have any questions?</a:t>
            </a:r>
            <a:endParaRPr sz="14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hotbigbang12@gmail.com</a:t>
            </a:r>
            <a:r>
              <a:rPr lang="en" dirty="0" smtClean="0"/>
              <a:t> 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010-9278-315</a:t>
            </a:r>
            <a:r>
              <a:rPr lang="en-US" dirty="0"/>
              <a:t>6</a:t>
            </a:r>
            <a:endParaRPr lang="en-US" dirty="0" smtClean="0"/>
          </a:p>
        </p:txBody>
      </p:sp>
      <p:sp>
        <p:nvSpPr>
          <p:cNvPr id="651" name="Google Shape;651;p46"/>
          <p:cNvSpPr txBox="1">
            <a:spLocks noGrp="1"/>
          </p:cNvSpPr>
          <p:nvPr>
            <p:ph type="ctrTitle"/>
          </p:nvPr>
        </p:nvSpPr>
        <p:spPr>
          <a:xfrm>
            <a:off x="1115250" y="535000"/>
            <a:ext cx="44730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653" name="Google Shape;653;p46"/>
          <p:cNvGrpSpPr/>
          <p:nvPr/>
        </p:nvGrpSpPr>
        <p:grpSpPr>
          <a:xfrm>
            <a:off x="1185567" y="3016860"/>
            <a:ext cx="434435" cy="434452"/>
            <a:chOff x="266768" y="1721375"/>
            <a:chExt cx="397907" cy="397887"/>
          </a:xfrm>
        </p:grpSpPr>
        <p:sp>
          <p:nvSpPr>
            <p:cNvPr id="654" name="Google Shape;654;p46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46"/>
          <p:cNvGrpSpPr/>
          <p:nvPr/>
        </p:nvGrpSpPr>
        <p:grpSpPr>
          <a:xfrm>
            <a:off x="2371940" y="3016860"/>
            <a:ext cx="434413" cy="434452"/>
            <a:chOff x="1379798" y="1723250"/>
            <a:chExt cx="397887" cy="397887"/>
          </a:xfrm>
        </p:grpSpPr>
        <p:sp>
          <p:nvSpPr>
            <p:cNvPr id="657" name="Google Shape;657;p46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6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46"/>
          <p:cNvGrpSpPr/>
          <p:nvPr/>
        </p:nvGrpSpPr>
        <p:grpSpPr>
          <a:xfrm>
            <a:off x="1778777" y="3016860"/>
            <a:ext cx="434390" cy="434452"/>
            <a:chOff x="864491" y="1723250"/>
            <a:chExt cx="397866" cy="397887"/>
          </a:xfrm>
        </p:grpSpPr>
        <p:sp>
          <p:nvSpPr>
            <p:cNvPr id="662" name="Google Shape;662;p46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6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46"/>
          <p:cNvGrpSpPr/>
          <p:nvPr/>
        </p:nvGrpSpPr>
        <p:grpSpPr>
          <a:xfrm flipH="1">
            <a:off x="5950465" y="1591308"/>
            <a:ext cx="5738498" cy="6225493"/>
            <a:chOff x="4132452" y="2589958"/>
            <a:chExt cx="5738498" cy="6225493"/>
          </a:xfrm>
        </p:grpSpPr>
        <p:sp>
          <p:nvSpPr>
            <p:cNvPr id="666" name="Google Shape;666;p46"/>
            <p:cNvSpPr/>
            <p:nvPr/>
          </p:nvSpPr>
          <p:spPr>
            <a:xfrm rot="10800000">
              <a:off x="4132452" y="2589958"/>
              <a:ext cx="5738498" cy="6225493"/>
            </a:xfrm>
            <a:custGeom>
              <a:avLst/>
              <a:gdLst/>
              <a:ahLst/>
              <a:cxnLst/>
              <a:rect l="l" t="t" r="r" b="b"/>
              <a:pathLst>
                <a:path w="91381" h="99136" extrusionOk="0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6"/>
            <p:cNvSpPr/>
            <p:nvPr/>
          </p:nvSpPr>
          <p:spPr>
            <a:xfrm rot="-8100000">
              <a:off x="5749947" y="2326949"/>
              <a:ext cx="743383" cy="4715488"/>
            </a:xfrm>
            <a:custGeom>
              <a:avLst/>
              <a:gdLst/>
              <a:ahLst/>
              <a:cxnLst/>
              <a:rect l="l" t="t" r="r" b="b"/>
              <a:pathLst>
                <a:path w="10455" h="66319" extrusionOk="0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83568" y="3651870"/>
            <a:ext cx="4824536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/>
          <p:nvPr/>
        </p:nvSpPr>
        <p:spPr>
          <a:xfrm rot="10800000">
            <a:off x="8031783" y="-1160135"/>
            <a:ext cx="1888617" cy="2048893"/>
          </a:xfrm>
          <a:custGeom>
            <a:avLst/>
            <a:gdLst/>
            <a:ahLst/>
            <a:cxnLst/>
            <a:rect l="l" t="t" r="r" b="b"/>
            <a:pathLst>
              <a:path w="91381" h="99136" extrusionOk="0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0"/>
          <p:cNvSpPr txBox="1">
            <a:spLocks noGrp="1"/>
          </p:cNvSpPr>
          <p:nvPr>
            <p:ph type="title"/>
          </p:nvPr>
        </p:nvSpPr>
        <p:spPr>
          <a:xfrm>
            <a:off x="611560" y="339502"/>
            <a:ext cx="23042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About me</a:t>
            </a:r>
            <a:endParaRPr sz="2400" dirty="0"/>
          </a:p>
        </p:txBody>
      </p:sp>
      <p:sp>
        <p:nvSpPr>
          <p:cNvPr id="371" name="Google Shape;371;p30"/>
          <p:cNvSpPr txBox="1">
            <a:spLocks noGrp="1"/>
          </p:cNvSpPr>
          <p:nvPr>
            <p:ph type="body" idx="1"/>
          </p:nvPr>
        </p:nvSpPr>
        <p:spPr>
          <a:xfrm>
            <a:off x="611560" y="915566"/>
            <a:ext cx="3600400" cy="1080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ea typeface="완주대둔산체 Regular" pitchFamily="18" charset="-127"/>
              </a:rPr>
              <a:t>이상은</a:t>
            </a:r>
            <a:endParaRPr lang="en-US" altLang="ko-KR" dirty="0" smtClean="0">
              <a:ea typeface="완주대둔산체 Regular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a typeface="완주대둔산체 Regular" pitchFamily="18" charset="-127"/>
              </a:rPr>
              <a:t>1998.02.05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ea typeface="완주대둔산체 Regular" pitchFamily="18" charset="-127"/>
              </a:rPr>
              <a:t>한양사이버대학교 글로벌경영학과</a:t>
            </a:r>
            <a:endParaRPr lang="en-US" altLang="ko-KR" dirty="0" smtClean="0">
              <a:ea typeface="완주대둔산체 Regular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>
              <a:ea typeface="완주대둔산체 Regular" pitchFamily="18" charset="-127"/>
            </a:endParaRPr>
          </a:p>
          <a:p>
            <a:pPr marL="0" lvl="0" indent="0">
              <a:buNone/>
            </a:pPr>
            <a:r>
              <a:rPr lang="en-US" dirty="0" smtClean="0">
                <a:ea typeface="완주대둔산체 Regular" pitchFamily="18" charset="-127"/>
              </a:rPr>
              <a:t>       </a:t>
            </a:r>
            <a:r>
              <a:rPr lang="en-US" dirty="0" smtClean="0">
                <a:ea typeface="완주대둔산체 Regular" pitchFamily="18" charset="-127"/>
                <a:hlinkClick r:id="rId3"/>
              </a:rPr>
              <a:t>https://github.com/SANGEUN98</a:t>
            </a:r>
            <a:endParaRPr dirty="0">
              <a:ea typeface="완주대둔산체 Regular" pitchFamily="18" charset="-127"/>
            </a:endParaRPr>
          </a:p>
        </p:txBody>
      </p:sp>
      <p:grpSp>
        <p:nvGrpSpPr>
          <p:cNvPr id="373" name="Google Shape;373;p30"/>
          <p:cNvGrpSpPr/>
          <p:nvPr/>
        </p:nvGrpSpPr>
        <p:grpSpPr>
          <a:xfrm>
            <a:off x="6281633" y="4066212"/>
            <a:ext cx="3757142" cy="643314"/>
            <a:chOff x="5105006" y="3956125"/>
            <a:chExt cx="4400494" cy="753472"/>
          </a:xfrm>
        </p:grpSpPr>
        <p:sp>
          <p:nvSpPr>
            <p:cNvPr id="374" name="Google Shape;374;p30"/>
            <p:cNvSpPr/>
            <p:nvPr/>
          </p:nvSpPr>
          <p:spPr>
            <a:xfrm rot="5400000">
              <a:off x="7371373" y="2007269"/>
              <a:ext cx="168572" cy="4066284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 rot="5400000">
              <a:off x="7220967" y="2132614"/>
              <a:ext cx="168572" cy="4400494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 rot="5400000">
              <a:off x="7584475" y="2796922"/>
              <a:ext cx="168572" cy="3656779"/>
            </a:xfrm>
            <a:custGeom>
              <a:avLst/>
              <a:gdLst/>
              <a:ahLst/>
              <a:cxnLst/>
              <a:rect l="l" t="t" r="r" b="b"/>
              <a:pathLst>
                <a:path w="2680" h="142066" extrusionOk="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30"/>
          <p:cNvSpPr/>
          <p:nvPr/>
        </p:nvSpPr>
        <p:spPr>
          <a:xfrm rot="10800000">
            <a:off x="-1333726" y="3342144"/>
            <a:ext cx="5184501" cy="5624481"/>
          </a:xfrm>
          <a:custGeom>
            <a:avLst/>
            <a:gdLst/>
            <a:ahLst/>
            <a:cxnLst/>
            <a:rect l="l" t="t" r="r" b="b"/>
            <a:pathLst>
              <a:path w="91381" h="99136" extrusionOk="0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D:\☆\사진\007 이상은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2160" y="699542"/>
            <a:ext cx="1944216" cy="2595629"/>
          </a:xfrm>
          <a:prstGeom prst="roundRect">
            <a:avLst/>
          </a:prstGeom>
          <a:noFill/>
        </p:spPr>
      </p:pic>
      <p:cxnSp>
        <p:nvCxnSpPr>
          <p:cNvPr id="20" name="직선 연결선 19"/>
          <p:cNvCxnSpPr/>
          <p:nvPr/>
        </p:nvCxnSpPr>
        <p:spPr>
          <a:xfrm>
            <a:off x="683568" y="843558"/>
            <a:ext cx="1728192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370;p30"/>
          <p:cNvSpPr txBox="1">
            <a:spLocks/>
          </p:cNvSpPr>
          <p:nvPr/>
        </p:nvSpPr>
        <p:spPr>
          <a:xfrm>
            <a:off x="611560" y="2067694"/>
            <a:ext cx="23042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tabLst/>
              <a:defRPr/>
            </a:pPr>
            <a:r>
              <a:rPr lang="en-US" sz="2400" b="1" dirty="0" smtClean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Education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27" name="Google Shape;371;p30"/>
          <p:cNvSpPr txBox="1">
            <a:spLocks/>
          </p:cNvSpPr>
          <p:nvPr/>
        </p:nvSpPr>
        <p:spPr>
          <a:xfrm>
            <a:off x="611560" y="2859782"/>
            <a:ext cx="36004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200"/>
            </a:pPr>
            <a:r>
              <a:rPr lang="en-US" altLang="ko-KR" sz="1200" dirty="0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(</a:t>
            </a:r>
            <a:r>
              <a:rPr lang="ko-KR" altLang="en-US" sz="1200" dirty="0" err="1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빅데이터전문가</a:t>
            </a:r>
            <a:r>
              <a:rPr lang="en-US" altLang="ko-KR" sz="1200" dirty="0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) </a:t>
            </a:r>
            <a:r>
              <a:rPr lang="ko-KR" altLang="en-US" sz="1200" dirty="0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자바</a:t>
            </a:r>
            <a:r>
              <a:rPr lang="en-US" altLang="ko-KR" sz="1200" dirty="0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,</a:t>
            </a:r>
            <a:r>
              <a:rPr lang="ko-KR" altLang="en-US" sz="1200" dirty="0" err="1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파이썬활용</a:t>
            </a:r>
            <a:r>
              <a:rPr lang="ko-KR" altLang="en-US" sz="1200" dirty="0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빅데이터개발</a:t>
            </a:r>
            <a:r>
              <a:rPr lang="en-US" altLang="ko-KR" sz="1200" dirty="0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활용 실무자 양성과정</a:t>
            </a:r>
            <a:r>
              <a:rPr lang="en-US" altLang="ko-KR" sz="1200" dirty="0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혼합</a:t>
            </a:r>
            <a:r>
              <a:rPr lang="en-US" altLang="ko-KR" sz="1200" dirty="0" smtClean="0">
                <a:solidFill>
                  <a:schemeClr val="dk1"/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) A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sap"/>
              <a:ea typeface="완주대둔산체 Regular" pitchFamily="18" charset="-127"/>
              <a:cs typeface="Asap"/>
              <a:sym typeface="Asap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83568" y="2571750"/>
            <a:ext cx="1728192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371;p30"/>
          <p:cNvSpPr txBox="1">
            <a:spLocks/>
          </p:cNvSpPr>
          <p:nvPr/>
        </p:nvSpPr>
        <p:spPr>
          <a:xfrm>
            <a:off x="683568" y="2643758"/>
            <a:ext cx="1728192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200"/>
            </a:pPr>
            <a:r>
              <a:rPr lang="ko-KR" altLang="en-US" sz="1000" noProof="0" dirty="0" err="1" smtClean="0">
                <a:solidFill>
                  <a:schemeClr val="accent5">
                    <a:lumMod val="65000"/>
                  </a:schemeClr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더조은</a:t>
            </a:r>
            <a:r>
              <a:rPr lang="ko-KR" altLang="en-US" sz="1000" noProof="0" dirty="0" smtClean="0">
                <a:solidFill>
                  <a:schemeClr val="accent5">
                    <a:lumMod val="65000"/>
                  </a:schemeClr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 컴퓨터 아카데미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65000"/>
                </a:schemeClr>
              </a:solidFill>
              <a:effectLst/>
              <a:uLnTx/>
              <a:uFillTx/>
              <a:latin typeface="Asap"/>
              <a:ea typeface="완주대둔산체 Regular" pitchFamily="18" charset="-127"/>
              <a:cs typeface="Asap"/>
              <a:sym typeface="Asap"/>
            </a:endParaRPr>
          </a:p>
        </p:txBody>
      </p:sp>
      <p:sp>
        <p:nvSpPr>
          <p:cNvPr id="30" name="Google Shape;371;p30"/>
          <p:cNvSpPr txBox="1">
            <a:spLocks/>
          </p:cNvSpPr>
          <p:nvPr/>
        </p:nvSpPr>
        <p:spPr>
          <a:xfrm>
            <a:off x="2627784" y="2643758"/>
            <a:ext cx="151216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200"/>
            </a:pPr>
            <a:r>
              <a:rPr lang="en-US" altLang="ko-KR" sz="1000" dirty="0" smtClean="0">
                <a:solidFill>
                  <a:schemeClr val="accent5">
                    <a:lumMod val="65000"/>
                  </a:schemeClr>
                </a:solidFill>
                <a:latin typeface="Asap"/>
                <a:ea typeface="완주대둔산체 Regular" pitchFamily="18" charset="-127"/>
                <a:cs typeface="Asap"/>
                <a:sym typeface="Asap"/>
              </a:rPr>
              <a:t>2023.03.29~ 2023.08.30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65000"/>
                </a:schemeClr>
              </a:solidFill>
              <a:effectLst/>
              <a:uLnTx/>
              <a:uFillTx/>
              <a:latin typeface="Asap"/>
              <a:ea typeface="완주대둔산체 Regular" pitchFamily="18" charset="-127"/>
              <a:cs typeface="Asap"/>
              <a:sym typeface="Asap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83568" y="1707654"/>
            <a:ext cx="216024" cy="216024"/>
            <a:chOff x="4067944" y="987574"/>
            <a:chExt cx="360040" cy="36004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067944" y="987574"/>
              <a:ext cx="36004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 descr="GitHub_Invertocat_Logo.svg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7944" y="987574"/>
              <a:ext cx="360040" cy="36004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>
            <a:spLocks noGrp="1"/>
          </p:cNvSpPr>
          <p:nvPr>
            <p:ph type="title"/>
          </p:nvPr>
        </p:nvSpPr>
        <p:spPr>
          <a:xfrm>
            <a:off x="720000" y="2708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ea typeface="완주대둔산체 Bold" pitchFamily="18" charset="-127"/>
              </a:rPr>
              <a:t>보유스킬</a:t>
            </a:r>
            <a:endParaRPr dirty="0">
              <a:ea typeface="완주대둔산체 Bold" pitchFamily="18" charset="-127"/>
            </a:endParaRPr>
          </a:p>
        </p:txBody>
      </p:sp>
      <p:sp>
        <p:nvSpPr>
          <p:cNvPr id="343" name="Google Shape;343;p28"/>
          <p:cNvSpPr txBox="1">
            <a:spLocks noGrp="1"/>
          </p:cNvSpPr>
          <p:nvPr>
            <p:ph type="body" idx="1"/>
          </p:nvPr>
        </p:nvSpPr>
        <p:spPr>
          <a:xfrm>
            <a:off x="720000" y="1103050"/>
            <a:ext cx="7704000" cy="3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44" name="Google Shape;344;p28"/>
          <p:cNvGraphicFramePr/>
          <p:nvPr/>
        </p:nvGraphicFramePr>
        <p:xfrm>
          <a:off x="720000" y="1188748"/>
          <a:ext cx="7704000" cy="3615250"/>
        </p:xfrm>
        <a:graphic>
          <a:graphicData uri="http://schemas.openxmlformats.org/drawingml/2006/table">
            <a:tbl>
              <a:tblPr>
                <a:noFill/>
                <a:tableStyleId>{7B250A6F-F4EF-4154-9F3B-A0C704BC4D7B}</a:tableStyleId>
              </a:tblPr>
              <a:tblGrid>
                <a:gridCol w="2619875"/>
                <a:gridCol w="5084125"/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IDE</a:t>
                      </a:r>
                      <a:endParaRPr sz="1000" b="1" u="sng"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IntelliJ</a:t>
                      </a: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IDEA, </a:t>
                      </a:r>
                      <a:r>
                        <a:rPr lang="en-US" sz="1000" dirty="0" err="1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Pycharm</a:t>
                      </a: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, </a:t>
                      </a:r>
                      <a:r>
                        <a:rPr lang="en-US" sz="1000" dirty="0" err="1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Jupyter</a:t>
                      </a: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notebook, SQL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Developer</a:t>
                      </a: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Visualization</a:t>
                      </a:r>
                      <a:r>
                        <a:rPr lang="en-US" sz="1000" b="1" u="sng" baseline="0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 </a:t>
                      </a:r>
                      <a:r>
                        <a:rPr lang="en-US" sz="1000" b="1" u="sng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Tool </a:t>
                      </a:r>
                      <a:endParaRPr sz="1000" b="1" u="sng"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Chart.js</a:t>
                      </a: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Program Language</a:t>
                      </a:r>
                      <a:endParaRPr sz="1000" b="1" u="sng"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JAVA, Python, JS, MySQL</a:t>
                      </a: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Frontend</a:t>
                      </a:r>
                      <a:endParaRPr sz="1000" b="1" u="sng"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AJAX, Thymeleaf, HTML, CSS</a:t>
                      </a: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MyBatis, Springboot Framework</a:t>
                      </a: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sng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Backend</a:t>
                      </a:r>
                      <a:endParaRPr lang="en-US" altLang="ko-KR" sz="1000" b="1" u="sng" dirty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Flask, websockets</a:t>
                      </a: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sng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ETL</a:t>
                      </a:r>
                      <a:r>
                        <a:rPr lang="en-US" altLang="ko-KR" sz="1000" b="1" u="sng" baseline="0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 Tool</a:t>
                      </a:r>
                      <a:endParaRPr lang="en-US" altLang="ko-KR" sz="1000" b="1" u="sng" dirty="0" smtClean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Pandas</a:t>
                      </a: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sng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Configuration Management </a:t>
                      </a:r>
                      <a:endParaRPr lang="en-US" altLang="ko-KR" sz="1000" b="1" u="sng" dirty="0" smtClean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GIT</a:t>
                      </a: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sng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DBMS</a:t>
                      </a:r>
                      <a:endParaRPr lang="en-US" altLang="ko-KR" sz="1000" b="1" u="sng" dirty="0" smtClean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Oracle</a:t>
                      </a: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u="sng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RPA</a:t>
                      </a:r>
                      <a:r>
                        <a:rPr lang="en-US" altLang="ko-KR" sz="1000" b="1" u="sng" baseline="0" dirty="0" smtClean="0">
                          <a:solidFill>
                            <a:schemeClr val="hlink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 Tech</a:t>
                      </a:r>
                      <a:endParaRPr lang="en-US" altLang="ko-KR" sz="1000" b="1" u="sng" dirty="0" smtClean="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Crawlling</a:t>
                      </a: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, </a:t>
                      </a:r>
                      <a:r>
                        <a:rPr lang="en-US" sz="1000" dirty="0" err="1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OpenAPI</a:t>
                      </a: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,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 Scheduler</a:t>
                      </a: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"/>
          <p:cNvSpPr txBox="1">
            <a:spLocks noGrp="1"/>
          </p:cNvSpPr>
          <p:nvPr>
            <p:ph type="title" idx="6"/>
          </p:nvPr>
        </p:nvSpPr>
        <p:spPr>
          <a:xfrm>
            <a:off x="1259632" y="3147814"/>
            <a:ext cx="2448272" cy="864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ko-KR" sz="1400" dirty="0" smtClean="0">
                <a:ea typeface="완주대둔산체OTF Regular" pitchFamily="18" charset="-127"/>
              </a:rPr>
              <a:t>피부타입에 맞는 화장품 추천</a:t>
            </a:r>
            <a:endParaRPr sz="1400" dirty="0">
              <a:ea typeface="완주대둔산체OTF Regular" pitchFamily="18" charset="-127"/>
            </a:endParaRPr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9"/>
          </p:nvPr>
        </p:nvSpPr>
        <p:spPr>
          <a:xfrm>
            <a:off x="1403648" y="2355726"/>
            <a:ext cx="1944216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100" dirty="0" smtClean="0">
                <a:solidFill>
                  <a:schemeClr val="accent5">
                    <a:lumMod val="50000"/>
                  </a:schemeClr>
                </a:solidFill>
                <a:ea typeface="완주대둔산체OTF Regular" pitchFamily="18" charset="-127"/>
              </a:rPr>
              <a:t>2023.06.09 ~ 2023.06.15</a:t>
            </a:r>
            <a:endParaRPr sz="1100" dirty="0">
              <a:solidFill>
                <a:schemeClr val="accent5">
                  <a:lumMod val="50000"/>
                </a:schemeClr>
              </a:solidFill>
              <a:ea typeface="완주대둔산체OTF Regular" pitchFamily="18" charset="-127"/>
            </a:endParaRPr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15"/>
          </p:nvPr>
        </p:nvSpPr>
        <p:spPr>
          <a:xfrm>
            <a:off x="1835696" y="2067694"/>
            <a:ext cx="1368152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ea typeface="완주대둔산체OTF Bold" pitchFamily="18" charset="-127"/>
              </a:rPr>
              <a:t>팀 프로젝트</a:t>
            </a:r>
            <a:endParaRPr sz="1600" dirty="0">
              <a:ea typeface="완주대둔산체OTF Bold" pitchFamily="18" charset="-127"/>
            </a:endParaRPr>
          </a:p>
        </p:txBody>
      </p:sp>
      <p:sp>
        <p:nvSpPr>
          <p:cNvPr id="363" name="Google Shape;363;p29"/>
          <p:cNvSpPr/>
          <p:nvPr/>
        </p:nvSpPr>
        <p:spPr>
          <a:xfrm rot="2699636">
            <a:off x="8824153" y="1508820"/>
            <a:ext cx="524205" cy="3325180"/>
          </a:xfrm>
          <a:custGeom>
            <a:avLst/>
            <a:gdLst/>
            <a:ahLst/>
            <a:cxnLst/>
            <a:rect l="l" t="t" r="r" b="b"/>
            <a:pathLst>
              <a:path w="10455" h="66319" extrusionOk="0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title"/>
          </p:nvPr>
        </p:nvSpPr>
        <p:spPr>
          <a:xfrm>
            <a:off x="395536" y="2674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ea typeface="완주대둔산체 Bold" pitchFamily="18" charset="-127"/>
              </a:rPr>
              <a:t>개발 프로젝트</a:t>
            </a:r>
            <a:endParaRPr dirty="0">
              <a:ea typeface="완주대둔산체 Bold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99592" y="1779662"/>
            <a:ext cx="698477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195736" y="1563638"/>
            <a:ext cx="432048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52120" y="1563638"/>
            <a:ext cx="432048" cy="4320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Google Shape;359;p29"/>
          <p:cNvSpPr txBox="1">
            <a:spLocks noGrp="1"/>
          </p:cNvSpPr>
          <p:nvPr>
            <p:ph type="subTitle" idx="9"/>
          </p:nvPr>
        </p:nvSpPr>
        <p:spPr>
          <a:xfrm>
            <a:off x="1547664" y="3003798"/>
            <a:ext cx="2016224" cy="43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400" dirty="0" err="1" smtClean="0">
                <a:solidFill>
                  <a:schemeClr val="tx1"/>
                </a:solidFill>
                <a:ea typeface="완주대둔산체OTF Regular" pitchFamily="18" charset="-127"/>
              </a:rPr>
              <a:t>프론트엔드</a:t>
            </a:r>
            <a:r>
              <a:rPr lang="ko-KR" altLang="en-US" sz="1400" dirty="0" smtClean="0">
                <a:solidFill>
                  <a:schemeClr val="tx1"/>
                </a:solidFill>
                <a:ea typeface="완주대둔산체OTF Regular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ea typeface="완주대둔산체OTF Regular" pitchFamily="18" charset="-127"/>
              </a:rPr>
              <a:t>&amp; </a:t>
            </a:r>
            <a:r>
              <a:rPr lang="ko-KR" altLang="en-US" sz="1400" dirty="0" err="1" smtClean="0">
                <a:solidFill>
                  <a:schemeClr val="tx1"/>
                </a:solidFill>
                <a:ea typeface="완주대둔산체OTF Regular" pitchFamily="18" charset="-127"/>
              </a:rPr>
              <a:t>백엔드</a:t>
            </a:r>
            <a:endParaRPr sz="1400" dirty="0">
              <a:solidFill>
                <a:schemeClr val="tx1"/>
              </a:solidFill>
              <a:ea typeface="완주대둔산체OTF Regular" pitchFamily="18" charset="-127"/>
            </a:endParaRPr>
          </a:p>
        </p:txBody>
      </p:sp>
      <p:sp>
        <p:nvSpPr>
          <p:cNvPr id="32" name="Google Shape;362;p29"/>
          <p:cNvSpPr txBox="1">
            <a:spLocks noGrp="1"/>
          </p:cNvSpPr>
          <p:nvPr>
            <p:ph type="subTitle" idx="15"/>
          </p:nvPr>
        </p:nvSpPr>
        <p:spPr>
          <a:xfrm>
            <a:off x="1799692" y="2643758"/>
            <a:ext cx="1368152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>
                <a:solidFill>
                  <a:srgbClr val="92D050"/>
                </a:solidFill>
                <a:ea typeface="완주대둔산체 Bold" pitchFamily="18" charset="-127"/>
              </a:rPr>
              <a:t>Myskin</a:t>
            </a:r>
            <a:endParaRPr sz="2000" dirty="0">
              <a:solidFill>
                <a:srgbClr val="92D050"/>
              </a:solidFill>
              <a:ea typeface="완주대둔산체 Bold" pitchFamily="18" charset="-127"/>
            </a:endParaRPr>
          </a:p>
        </p:txBody>
      </p:sp>
      <p:sp>
        <p:nvSpPr>
          <p:cNvPr id="33" name="Google Shape;355;p29"/>
          <p:cNvSpPr txBox="1">
            <a:spLocks noGrp="1"/>
          </p:cNvSpPr>
          <p:nvPr>
            <p:ph type="title" idx="6"/>
          </p:nvPr>
        </p:nvSpPr>
        <p:spPr>
          <a:xfrm>
            <a:off x="4572000" y="3363838"/>
            <a:ext cx="2808312" cy="864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400" dirty="0" smtClean="0">
                <a:ea typeface="완주대둔산체OTF Regular" pitchFamily="18" charset="-127"/>
              </a:rPr>
              <a:t>MBTI </a:t>
            </a:r>
            <a:r>
              <a:rPr lang="ko-KR" altLang="en-US" sz="1400" dirty="0" smtClean="0">
                <a:ea typeface="완주대둔산체OTF Regular" pitchFamily="18" charset="-127"/>
              </a:rPr>
              <a:t>유형별 문화생활 추천 및 관심사 기반 추천과 커뮤니티 제공</a:t>
            </a:r>
            <a:endParaRPr sz="1400" dirty="0">
              <a:ea typeface="완주대둔산체OTF Regular" pitchFamily="18" charset="-127"/>
            </a:endParaRPr>
          </a:p>
        </p:txBody>
      </p:sp>
      <p:sp>
        <p:nvSpPr>
          <p:cNvPr id="34" name="Google Shape;359;p29"/>
          <p:cNvSpPr txBox="1">
            <a:spLocks noGrp="1"/>
          </p:cNvSpPr>
          <p:nvPr>
            <p:ph type="subTitle" idx="9"/>
          </p:nvPr>
        </p:nvSpPr>
        <p:spPr>
          <a:xfrm>
            <a:off x="4932040" y="2355726"/>
            <a:ext cx="1944216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100" dirty="0" smtClean="0">
                <a:solidFill>
                  <a:schemeClr val="accent5">
                    <a:lumMod val="50000"/>
                  </a:schemeClr>
                </a:solidFill>
                <a:ea typeface="완주대둔산체OTF Regular" pitchFamily="18" charset="-127"/>
              </a:rPr>
              <a:t>2023.07.13 ~ 2023.07.26, </a:t>
            </a:r>
          </a:p>
          <a:p>
            <a:pPr marL="0" lvl="0" indent="0"/>
            <a:r>
              <a:rPr lang="en" sz="1100" dirty="0" smtClean="0">
                <a:solidFill>
                  <a:schemeClr val="accent5">
                    <a:lumMod val="50000"/>
                  </a:schemeClr>
                </a:solidFill>
                <a:ea typeface="완주대둔산체OTF Regular" pitchFamily="18" charset="-127"/>
              </a:rPr>
              <a:t>2023.08.08~2023.08.30</a:t>
            </a:r>
            <a:endParaRPr sz="1100" dirty="0">
              <a:solidFill>
                <a:schemeClr val="accent5">
                  <a:lumMod val="50000"/>
                </a:schemeClr>
              </a:solidFill>
              <a:ea typeface="완주대둔산체OTF Regular" pitchFamily="18" charset="-127"/>
            </a:endParaRPr>
          </a:p>
        </p:txBody>
      </p:sp>
      <p:sp>
        <p:nvSpPr>
          <p:cNvPr id="35" name="Google Shape;362;p29"/>
          <p:cNvSpPr txBox="1">
            <a:spLocks noGrp="1"/>
          </p:cNvSpPr>
          <p:nvPr>
            <p:ph type="subTitle" idx="15"/>
          </p:nvPr>
        </p:nvSpPr>
        <p:spPr>
          <a:xfrm>
            <a:off x="5328084" y="2067694"/>
            <a:ext cx="1368152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ea typeface="완주대둔산체OTF Bold" pitchFamily="18" charset="-127"/>
              </a:rPr>
              <a:t>팀 프로젝트</a:t>
            </a:r>
            <a:endParaRPr sz="1600" dirty="0">
              <a:ea typeface="완주대둔산체OTF Bold" pitchFamily="18" charset="-127"/>
            </a:endParaRPr>
          </a:p>
        </p:txBody>
      </p:sp>
      <p:sp>
        <p:nvSpPr>
          <p:cNvPr id="36" name="Google Shape;359;p29"/>
          <p:cNvSpPr txBox="1">
            <a:spLocks noGrp="1"/>
          </p:cNvSpPr>
          <p:nvPr>
            <p:ph type="subTitle" idx="9"/>
          </p:nvPr>
        </p:nvSpPr>
        <p:spPr>
          <a:xfrm>
            <a:off x="4572000" y="3147814"/>
            <a:ext cx="3024336" cy="43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400" dirty="0" err="1" smtClean="0">
                <a:solidFill>
                  <a:schemeClr val="tx1"/>
                </a:solidFill>
                <a:ea typeface="완주대둔산체OTF Regular" pitchFamily="18" charset="-127"/>
              </a:rPr>
              <a:t>프론트엔드</a:t>
            </a:r>
            <a:r>
              <a:rPr lang="ko-KR" altLang="en-US" sz="1400" dirty="0" smtClean="0">
                <a:solidFill>
                  <a:schemeClr val="tx1"/>
                </a:solidFill>
                <a:ea typeface="완주대둔산체OTF Regular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ea typeface="완주대둔산체OTF Regular" pitchFamily="18" charset="-127"/>
              </a:rPr>
              <a:t>&amp; </a:t>
            </a:r>
            <a:r>
              <a:rPr lang="ko-KR" altLang="en-US" sz="1400" dirty="0" err="1" smtClean="0">
                <a:solidFill>
                  <a:schemeClr val="tx1"/>
                </a:solidFill>
                <a:ea typeface="완주대둔산체OTF Regular" pitchFamily="18" charset="-127"/>
              </a:rPr>
              <a:t>백엔드</a:t>
            </a:r>
            <a:r>
              <a:rPr lang="ko-KR" altLang="en-US" sz="1400" dirty="0" smtClean="0">
                <a:solidFill>
                  <a:schemeClr val="tx1"/>
                </a:solidFill>
                <a:ea typeface="완주대둔산체OTF Regular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ea typeface="완주대둔산체OTF Regular" pitchFamily="18" charset="-127"/>
              </a:rPr>
              <a:t>&amp; </a:t>
            </a:r>
            <a:r>
              <a:rPr lang="ko-KR" altLang="en-US" sz="1400" dirty="0" smtClean="0">
                <a:solidFill>
                  <a:schemeClr val="tx1"/>
                </a:solidFill>
                <a:ea typeface="완주대둔산체OTF Regular" pitchFamily="18" charset="-127"/>
              </a:rPr>
              <a:t>데이터 분석</a:t>
            </a:r>
            <a:endParaRPr sz="1400" dirty="0">
              <a:solidFill>
                <a:schemeClr val="tx1"/>
              </a:solidFill>
              <a:ea typeface="완주대둔산체OTF Regular" pitchFamily="18" charset="-127"/>
            </a:endParaRPr>
          </a:p>
        </p:txBody>
      </p:sp>
      <p:sp>
        <p:nvSpPr>
          <p:cNvPr id="37" name="Google Shape;362;p29"/>
          <p:cNvSpPr txBox="1">
            <a:spLocks noGrp="1"/>
          </p:cNvSpPr>
          <p:nvPr>
            <p:ph type="subTitle" idx="15"/>
          </p:nvPr>
        </p:nvSpPr>
        <p:spPr>
          <a:xfrm>
            <a:off x="5004048" y="2772222"/>
            <a:ext cx="2088232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 smtClean="0">
                <a:solidFill>
                  <a:srgbClr val="92D050"/>
                </a:solidFill>
                <a:ea typeface="완주대둔산체 Bold" pitchFamily="18" charset="-127"/>
              </a:rPr>
              <a:t>MBTI </a:t>
            </a:r>
            <a:r>
              <a:rPr lang="ko-KR" altLang="en-US" sz="2000" dirty="0" smtClean="0">
                <a:solidFill>
                  <a:srgbClr val="92D050"/>
                </a:solidFill>
                <a:ea typeface="완주대둔산체 Bold" pitchFamily="18" charset="-127"/>
              </a:rPr>
              <a:t>프로젝트</a:t>
            </a:r>
            <a:endParaRPr sz="2000" dirty="0">
              <a:solidFill>
                <a:srgbClr val="92D050"/>
              </a:solidFill>
              <a:ea typeface="완주대둔산체 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 txBox="1">
            <a:spLocks noGrp="1"/>
          </p:cNvSpPr>
          <p:nvPr>
            <p:ph type="subTitle" idx="2"/>
          </p:nvPr>
        </p:nvSpPr>
        <p:spPr>
          <a:xfrm>
            <a:off x="2771800" y="1275606"/>
            <a:ext cx="2820900" cy="288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 smtClean="0">
                <a:latin typeface="완주대둔산체OTF Regular" pitchFamily="18" charset="-127"/>
                <a:ea typeface="완주대둔산체OTF Regular" pitchFamily="18" charset="-127"/>
              </a:rPr>
              <a:t>2023.06.09 ~ 2023.06.15</a:t>
            </a:r>
            <a:endParaRPr dirty="0">
              <a:latin typeface="완주대둔산체OTF Regular" pitchFamily="18" charset="-127"/>
              <a:ea typeface="완주대둔산체OTF Regular" pitchFamily="18" charset="-127"/>
            </a:endParaRPr>
          </a:p>
        </p:txBody>
      </p:sp>
      <p:sp>
        <p:nvSpPr>
          <p:cNvPr id="454" name="Google Shape;454;p34"/>
          <p:cNvSpPr txBox="1">
            <a:spLocks noGrp="1"/>
          </p:cNvSpPr>
          <p:nvPr>
            <p:ph type="subTitle" idx="1"/>
          </p:nvPr>
        </p:nvSpPr>
        <p:spPr>
          <a:xfrm>
            <a:off x="1187624" y="1275606"/>
            <a:ext cx="1008112" cy="3818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완주대둔산체OTF Bold" pitchFamily="18" charset="-127"/>
                <a:ea typeface="완주대둔산체OTF Bold" pitchFamily="18" charset="-127"/>
              </a:rPr>
              <a:t>개발 기간</a:t>
            </a:r>
            <a:endParaRPr sz="1600" dirty="0">
              <a:latin typeface="완주대둔산체OTF Bold" pitchFamily="18" charset="-127"/>
              <a:ea typeface="완주대둔산체OTF Bold" pitchFamily="18" charset="-127"/>
            </a:endParaRPr>
          </a:p>
        </p:txBody>
      </p:sp>
      <p:sp>
        <p:nvSpPr>
          <p:cNvPr id="38" name="Google Shape;383;p31"/>
          <p:cNvSpPr txBox="1">
            <a:spLocks/>
          </p:cNvSpPr>
          <p:nvPr/>
        </p:nvSpPr>
        <p:spPr>
          <a:xfrm>
            <a:off x="899592" y="411510"/>
            <a:ext cx="3384376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My skin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 Bold" pitchFamily="18" charset="-127"/>
              <a:ea typeface="완주대둔산체 Bold" pitchFamily="18" charset="-127"/>
              <a:cs typeface="Asap"/>
              <a:sym typeface="Asap"/>
            </a:endParaRPr>
          </a:p>
        </p:txBody>
      </p:sp>
      <p:grpSp>
        <p:nvGrpSpPr>
          <p:cNvPr id="47" name="Google Shape;832;p47"/>
          <p:cNvGrpSpPr/>
          <p:nvPr/>
        </p:nvGrpSpPr>
        <p:grpSpPr>
          <a:xfrm>
            <a:off x="899592" y="1347614"/>
            <a:ext cx="217037" cy="216024"/>
            <a:chOff x="3983525" y="3495465"/>
            <a:chExt cx="367989" cy="366270"/>
          </a:xfrm>
        </p:grpSpPr>
        <p:sp>
          <p:nvSpPr>
            <p:cNvPr id="48" name="Google Shape;833;p47"/>
            <p:cNvSpPr/>
            <p:nvPr/>
          </p:nvSpPr>
          <p:spPr>
            <a:xfrm>
              <a:off x="4310312" y="3820536"/>
              <a:ext cx="41201" cy="41198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1167" y="0"/>
                  </a:moveTo>
                  <a:lnTo>
                    <a:pt x="1" y="1167"/>
                  </a:lnTo>
                  <a:lnTo>
                    <a:pt x="834" y="1167"/>
                  </a:lnTo>
                  <a:cubicBezTo>
                    <a:pt x="1001" y="1167"/>
                    <a:pt x="1167" y="1000"/>
                    <a:pt x="1167" y="834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34;p47"/>
            <p:cNvSpPr/>
            <p:nvPr/>
          </p:nvSpPr>
          <p:spPr>
            <a:xfrm>
              <a:off x="3983525" y="3495465"/>
              <a:ext cx="366296" cy="78975"/>
            </a:xfrm>
            <a:custGeom>
              <a:avLst/>
              <a:gdLst/>
              <a:ahLst/>
              <a:cxnLst/>
              <a:rect l="l" t="t" r="r" b="b"/>
              <a:pathLst>
                <a:path w="10384" h="2239" extrusionOk="0">
                  <a:moveTo>
                    <a:pt x="1596" y="0"/>
                  </a:moveTo>
                  <a:cubicBezTo>
                    <a:pt x="1430" y="0"/>
                    <a:pt x="1263" y="119"/>
                    <a:pt x="1263" y="310"/>
                  </a:cubicBezTo>
                  <a:lnTo>
                    <a:pt x="1263" y="905"/>
                  </a:lnTo>
                  <a:lnTo>
                    <a:pt x="358" y="905"/>
                  </a:lnTo>
                  <a:cubicBezTo>
                    <a:pt x="167" y="905"/>
                    <a:pt x="1" y="1048"/>
                    <a:pt x="25" y="1238"/>
                  </a:cubicBezTo>
                  <a:lnTo>
                    <a:pt x="25" y="2239"/>
                  </a:lnTo>
                  <a:lnTo>
                    <a:pt x="10384" y="2239"/>
                  </a:lnTo>
                  <a:lnTo>
                    <a:pt x="10384" y="1238"/>
                  </a:lnTo>
                  <a:cubicBezTo>
                    <a:pt x="10384" y="1048"/>
                    <a:pt x="10241" y="905"/>
                    <a:pt x="10050" y="905"/>
                  </a:cubicBezTo>
                  <a:lnTo>
                    <a:pt x="10098" y="929"/>
                  </a:lnTo>
                  <a:lnTo>
                    <a:pt x="9193" y="929"/>
                  </a:lnTo>
                  <a:lnTo>
                    <a:pt x="9193" y="333"/>
                  </a:lnTo>
                  <a:cubicBezTo>
                    <a:pt x="9217" y="167"/>
                    <a:pt x="9074" y="24"/>
                    <a:pt x="8907" y="24"/>
                  </a:cubicBezTo>
                  <a:cubicBezTo>
                    <a:pt x="8893" y="22"/>
                    <a:pt x="8879" y="21"/>
                    <a:pt x="8866" y="21"/>
                  </a:cubicBezTo>
                  <a:cubicBezTo>
                    <a:pt x="8697" y="21"/>
                    <a:pt x="8574" y="155"/>
                    <a:pt x="8574" y="310"/>
                  </a:cubicBezTo>
                  <a:lnTo>
                    <a:pt x="8574" y="929"/>
                  </a:lnTo>
                  <a:lnTo>
                    <a:pt x="7383" y="929"/>
                  </a:lnTo>
                  <a:lnTo>
                    <a:pt x="7383" y="333"/>
                  </a:lnTo>
                  <a:cubicBezTo>
                    <a:pt x="7383" y="167"/>
                    <a:pt x="7240" y="24"/>
                    <a:pt x="7074" y="24"/>
                  </a:cubicBezTo>
                  <a:cubicBezTo>
                    <a:pt x="7061" y="22"/>
                    <a:pt x="7049" y="21"/>
                    <a:pt x="7037" y="21"/>
                  </a:cubicBezTo>
                  <a:cubicBezTo>
                    <a:pt x="6887" y="21"/>
                    <a:pt x="6764" y="155"/>
                    <a:pt x="6764" y="310"/>
                  </a:cubicBezTo>
                  <a:lnTo>
                    <a:pt x="6764" y="929"/>
                  </a:lnTo>
                  <a:lnTo>
                    <a:pt x="5549" y="929"/>
                  </a:lnTo>
                  <a:lnTo>
                    <a:pt x="5549" y="333"/>
                  </a:lnTo>
                  <a:cubicBezTo>
                    <a:pt x="5549" y="167"/>
                    <a:pt x="5407" y="24"/>
                    <a:pt x="5240" y="24"/>
                  </a:cubicBezTo>
                  <a:cubicBezTo>
                    <a:pt x="5228" y="22"/>
                    <a:pt x="5215" y="21"/>
                    <a:pt x="5203" y="21"/>
                  </a:cubicBezTo>
                  <a:cubicBezTo>
                    <a:pt x="5053" y="21"/>
                    <a:pt x="4930" y="155"/>
                    <a:pt x="4930" y="310"/>
                  </a:cubicBezTo>
                  <a:lnTo>
                    <a:pt x="4930" y="929"/>
                  </a:lnTo>
                  <a:lnTo>
                    <a:pt x="3716" y="929"/>
                  </a:lnTo>
                  <a:lnTo>
                    <a:pt x="3716" y="333"/>
                  </a:lnTo>
                  <a:cubicBezTo>
                    <a:pt x="3716" y="167"/>
                    <a:pt x="3597" y="24"/>
                    <a:pt x="3430" y="24"/>
                  </a:cubicBezTo>
                  <a:cubicBezTo>
                    <a:pt x="3416" y="22"/>
                    <a:pt x="3402" y="21"/>
                    <a:pt x="3389" y="21"/>
                  </a:cubicBezTo>
                  <a:cubicBezTo>
                    <a:pt x="3219" y="21"/>
                    <a:pt x="3097" y="155"/>
                    <a:pt x="3097" y="310"/>
                  </a:cubicBezTo>
                  <a:lnTo>
                    <a:pt x="3097" y="905"/>
                  </a:lnTo>
                  <a:lnTo>
                    <a:pt x="1882" y="905"/>
                  </a:lnTo>
                  <a:lnTo>
                    <a:pt x="1882" y="310"/>
                  </a:lnTo>
                  <a:cubicBezTo>
                    <a:pt x="1906" y="143"/>
                    <a:pt x="1763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35;p47"/>
            <p:cNvSpPr/>
            <p:nvPr/>
          </p:nvSpPr>
          <p:spPr>
            <a:xfrm>
              <a:off x="4287631" y="3797856"/>
              <a:ext cx="47092" cy="4656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48" y="0"/>
                  </a:moveTo>
                  <a:cubicBezTo>
                    <a:pt x="24" y="0"/>
                    <a:pt x="1" y="0"/>
                    <a:pt x="1" y="24"/>
                  </a:cubicBezTo>
                  <a:lnTo>
                    <a:pt x="96" y="1286"/>
                  </a:lnTo>
                  <a:cubicBezTo>
                    <a:pt x="96" y="1303"/>
                    <a:pt x="120" y="1320"/>
                    <a:pt x="142" y="1320"/>
                  </a:cubicBezTo>
                  <a:cubicBezTo>
                    <a:pt x="151" y="1320"/>
                    <a:pt x="160" y="1317"/>
                    <a:pt x="167" y="1310"/>
                  </a:cubicBezTo>
                  <a:lnTo>
                    <a:pt x="1310" y="143"/>
                  </a:lnTo>
                  <a:cubicBezTo>
                    <a:pt x="1334" y="119"/>
                    <a:pt x="1310" y="96"/>
                    <a:pt x="1287" y="72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36;p47"/>
            <p:cNvSpPr/>
            <p:nvPr/>
          </p:nvSpPr>
          <p:spPr>
            <a:xfrm>
              <a:off x="3985218" y="3600436"/>
              <a:ext cx="366296" cy="261299"/>
            </a:xfrm>
            <a:custGeom>
              <a:avLst/>
              <a:gdLst/>
              <a:ahLst/>
              <a:cxnLst/>
              <a:rect l="l" t="t" r="r" b="b"/>
              <a:pathLst>
                <a:path w="10384" h="7408" extrusionOk="0">
                  <a:moveTo>
                    <a:pt x="7335" y="1406"/>
                  </a:moveTo>
                  <a:cubicBezTo>
                    <a:pt x="7407" y="1406"/>
                    <a:pt x="7478" y="1430"/>
                    <a:pt x="7550" y="1477"/>
                  </a:cubicBezTo>
                  <a:cubicBezTo>
                    <a:pt x="7669" y="1549"/>
                    <a:pt x="7716" y="1716"/>
                    <a:pt x="7669" y="1858"/>
                  </a:cubicBezTo>
                  <a:lnTo>
                    <a:pt x="6645" y="5454"/>
                  </a:lnTo>
                  <a:cubicBezTo>
                    <a:pt x="6597" y="5597"/>
                    <a:pt x="6478" y="5693"/>
                    <a:pt x="6335" y="5693"/>
                  </a:cubicBezTo>
                  <a:lnTo>
                    <a:pt x="6216" y="5693"/>
                  </a:lnTo>
                  <a:cubicBezTo>
                    <a:pt x="6049" y="5645"/>
                    <a:pt x="5930" y="5454"/>
                    <a:pt x="6002" y="5264"/>
                  </a:cubicBezTo>
                  <a:lnTo>
                    <a:pt x="6883" y="2120"/>
                  </a:lnTo>
                  <a:lnTo>
                    <a:pt x="5430" y="2120"/>
                  </a:lnTo>
                  <a:cubicBezTo>
                    <a:pt x="5216" y="2120"/>
                    <a:pt x="5073" y="1930"/>
                    <a:pt x="5073" y="1739"/>
                  </a:cubicBezTo>
                  <a:cubicBezTo>
                    <a:pt x="5097" y="1549"/>
                    <a:pt x="5240" y="1430"/>
                    <a:pt x="5430" y="1430"/>
                  </a:cubicBezTo>
                  <a:lnTo>
                    <a:pt x="5430" y="1406"/>
                  </a:lnTo>
                  <a:close/>
                  <a:moveTo>
                    <a:pt x="3882" y="1406"/>
                  </a:moveTo>
                  <a:cubicBezTo>
                    <a:pt x="4073" y="1406"/>
                    <a:pt x="4215" y="1573"/>
                    <a:pt x="4215" y="1763"/>
                  </a:cubicBezTo>
                  <a:lnTo>
                    <a:pt x="4215" y="5335"/>
                  </a:lnTo>
                  <a:cubicBezTo>
                    <a:pt x="4239" y="5597"/>
                    <a:pt x="4061" y="5728"/>
                    <a:pt x="3882" y="5728"/>
                  </a:cubicBezTo>
                  <a:cubicBezTo>
                    <a:pt x="3703" y="5728"/>
                    <a:pt x="3525" y="5597"/>
                    <a:pt x="3549" y="5335"/>
                  </a:cubicBezTo>
                  <a:lnTo>
                    <a:pt x="3549" y="2097"/>
                  </a:lnTo>
                  <a:lnTo>
                    <a:pt x="3096" y="2097"/>
                  </a:lnTo>
                  <a:cubicBezTo>
                    <a:pt x="2906" y="2097"/>
                    <a:pt x="2739" y="1930"/>
                    <a:pt x="2763" y="1739"/>
                  </a:cubicBezTo>
                  <a:cubicBezTo>
                    <a:pt x="2763" y="1549"/>
                    <a:pt x="2906" y="1406"/>
                    <a:pt x="3096" y="1406"/>
                  </a:cubicBezTo>
                  <a:close/>
                  <a:moveTo>
                    <a:pt x="0" y="1"/>
                  </a:moveTo>
                  <a:lnTo>
                    <a:pt x="0" y="7074"/>
                  </a:lnTo>
                  <a:cubicBezTo>
                    <a:pt x="0" y="7240"/>
                    <a:pt x="167" y="7407"/>
                    <a:pt x="334" y="7407"/>
                  </a:cubicBezTo>
                  <a:lnTo>
                    <a:pt x="8002" y="7407"/>
                  </a:lnTo>
                  <a:lnTo>
                    <a:pt x="7859" y="5240"/>
                  </a:lnTo>
                  <a:cubicBezTo>
                    <a:pt x="7859" y="5039"/>
                    <a:pt x="8005" y="4881"/>
                    <a:pt x="8180" y="4881"/>
                  </a:cubicBezTo>
                  <a:cubicBezTo>
                    <a:pt x="8192" y="4881"/>
                    <a:pt x="8204" y="4881"/>
                    <a:pt x="8216" y="4883"/>
                  </a:cubicBezTo>
                  <a:lnTo>
                    <a:pt x="10383" y="5026"/>
                  </a:lnTo>
                  <a:lnTo>
                    <a:pt x="10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41;p62"/>
          <p:cNvGrpSpPr/>
          <p:nvPr/>
        </p:nvGrpSpPr>
        <p:grpSpPr>
          <a:xfrm>
            <a:off x="899592" y="2117858"/>
            <a:ext cx="216024" cy="216024"/>
            <a:chOff x="3497300" y="3227275"/>
            <a:chExt cx="296175" cy="296175"/>
          </a:xfrm>
          <a:solidFill>
            <a:schemeClr val="tx1"/>
          </a:solidFill>
        </p:grpSpPr>
        <p:sp>
          <p:nvSpPr>
            <p:cNvPr id="62" name="Google Shape;6142;p62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143;p62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144;p62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145;p62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146;p62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147;p62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148;p62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149;p62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5188;p60"/>
          <p:cNvGrpSpPr/>
          <p:nvPr/>
        </p:nvGrpSpPr>
        <p:grpSpPr>
          <a:xfrm>
            <a:off x="899592" y="1757818"/>
            <a:ext cx="230432" cy="216024"/>
            <a:chOff x="5049725" y="2635825"/>
            <a:chExt cx="481825" cy="451700"/>
          </a:xfrm>
          <a:solidFill>
            <a:schemeClr val="tx1"/>
          </a:solidFill>
        </p:grpSpPr>
        <p:sp>
          <p:nvSpPr>
            <p:cNvPr id="71" name="Google Shape;5189;p60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5190;p60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5191;p60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0" name="Google Shape;454;p34"/>
          <p:cNvSpPr txBox="1">
            <a:spLocks/>
          </p:cNvSpPr>
          <p:nvPr/>
        </p:nvSpPr>
        <p:spPr>
          <a:xfrm>
            <a:off x="1187624" y="1685810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플랫폼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81" name="Google Shape;454;p34"/>
          <p:cNvSpPr txBox="1">
            <a:spLocks/>
          </p:cNvSpPr>
          <p:nvPr/>
        </p:nvSpPr>
        <p:spPr>
          <a:xfrm>
            <a:off x="1187624" y="2045850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개발 인원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84" name="Google Shape;449;p34"/>
          <p:cNvSpPr txBox="1">
            <a:spLocks/>
          </p:cNvSpPr>
          <p:nvPr/>
        </p:nvSpPr>
        <p:spPr>
          <a:xfrm>
            <a:off x="2771800" y="1685810"/>
            <a:ext cx="28209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Web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sp>
        <p:nvSpPr>
          <p:cNvPr id="85" name="Google Shape;449;p34"/>
          <p:cNvSpPr txBox="1">
            <a:spLocks/>
          </p:cNvSpPr>
          <p:nvPr/>
        </p:nvSpPr>
        <p:spPr>
          <a:xfrm>
            <a:off x="2771800" y="2045850"/>
            <a:ext cx="28209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4</a:t>
            </a: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명 </a:t>
            </a: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(</a:t>
            </a: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팀 프로젝트</a:t>
            </a: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)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grpSp>
        <p:nvGrpSpPr>
          <p:cNvPr id="100" name="Google Shape;5322;p60"/>
          <p:cNvGrpSpPr/>
          <p:nvPr/>
        </p:nvGrpSpPr>
        <p:grpSpPr>
          <a:xfrm>
            <a:off x="899592" y="2477898"/>
            <a:ext cx="216023" cy="289365"/>
            <a:chOff x="3938800" y="4399275"/>
            <a:chExt cx="359700" cy="481825"/>
          </a:xfrm>
          <a:solidFill>
            <a:schemeClr val="tx1"/>
          </a:solidFill>
        </p:grpSpPr>
        <p:sp>
          <p:nvSpPr>
            <p:cNvPr id="101" name="Google Shape;5323;p60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5324;p60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5325;p60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" name="Google Shape;5326;p60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" name="Google Shape;5327;p60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6" name="Google Shape;454;p34"/>
          <p:cNvSpPr txBox="1">
            <a:spLocks/>
          </p:cNvSpPr>
          <p:nvPr/>
        </p:nvSpPr>
        <p:spPr>
          <a:xfrm>
            <a:off x="1187623" y="2477898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lang="ko-KR" altLang="en-US" sz="1600" b="1" noProof="0" dirty="0" smtClean="0">
                <a:solidFill>
                  <a:schemeClr val="dk1"/>
                </a:solidFill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담당 역할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107" name="Google Shape;449;p34"/>
          <p:cNvSpPr txBox="1">
            <a:spLocks/>
          </p:cNvSpPr>
          <p:nvPr/>
        </p:nvSpPr>
        <p:spPr>
          <a:xfrm>
            <a:off x="2771798" y="2477898"/>
            <a:ext cx="4536505" cy="957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회원가입 페이지 구현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데이터 입출력 처리 및 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CSS </a:t>
            </a: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처리</a:t>
            </a:r>
            <a:endParaRPr lang="en-US" altLang="ko-KR" sz="1200" dirty="0" smtClean="0">
              <a:solidFill>
                <a:schemeClr val="dk1"/>
              </a:solidFill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  <a:p>
            <a:pPr lvl="0">
              <a:buClr>
                <a:schemeClr val="dk1"/>
              </a:buClr>
              <a:buSzPts val="1400"/>
            </a:pPr>
            <a:endParaRPr lang="en-US" altLang="ko-KR" sz="1200" dirty="0" smtClean="0">
              <a:solidFill>
                <a:schemeClr val="dk1"/>
              </a:solidFill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  <a:p>
            <a:pPr>
              <a:buClr>
                <a:schemeClr val="dk1"/>
              </a:buClr>
              <a:buSzPts val="1400"/>
            </a:pP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로그인 페이지 구현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, </a:t>
            </a: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데이터 입출력 처리 및 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CSS </a:t>
            </a:r>
            <a:r>
              <a:rPr lang="ko-KR" altLang="en-US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처리</a:t>
            </a:r>
            <a:endParaRPr lang="en-US" altLang="ko-KR" sz="1200" dirty="0" smtClean="0">
              <a:solidFill>
                <a:schemeClr val="dk1"/>
              </a:solidFill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  <a:p>
            <a:pPr lvl="0">
              <a:buClr>
                <a:schemeClr val="dk1"/>
              </a:buClr>
              <a:buSzPts val="1400"/>
            </a:pPr>
            <a:endParaRPr lang="en-US" altLang="ko-KR" sz="1200" dirty="0" smtClean="0">
              <a:solidFill>
                <a:schemeClr val="dk1"/>
              </a:solidFill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  <a:p>
            <a:pPr lvl="0">
              <a:buClr>
                <a:schemeClr val="dk1"/>
              </a:buClr>
              <a:buSzPts val="1400"/>
            </a:pP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3059832" y="699542"/>
            <a:ext cx="0" cy="2880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454;p34"/>
          <p:cNvSpPr txBox="1">
            <a:spLocks noGrp="1"/>
          </p:cNvSpPr>
          <p:nvPr>
            <p:ph type="subTitle" idx="1"/>
          </p:nvPr>
        </p:nvSpPr>
        <p:spPr>
          <a:xfrm>
            <a:off x="3203848" y="699542"/>
            <a:ext cx="4752528" cy="3818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ko-KR" altLang="en-US" sz="1600" b="0" dirty="0" smtClean="0">
                <a:latin typeface="완주대둔산체 Regular" pitchFamily="18" charset="-127"/>
                <a:ea typeface="완주대둔산체 Regular" pitchFamily="18" charset="-127"/>
              </a:rPr>
              <a:t>피부타입에 맞는 화장품 추천</a:t>
            </a:r>
            <a:endParaRPr sz="1600" b="0" dirty="0">
              <a:latin typeface="완주대둔산체 Regular" pitchFamily="18" charset="-127"/>
              <a:ea typeface="완주대둔산체 Regula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3;p31"/>
          <p:cNvSpPr txBox="1">
            <a:spLocks/>
          </p:cNvSpPr>
          <p:nvPr/>
        </p:nvSpPr>
        <p:spPr>
          <a:xfrm>
            <a:off x="899592" y="411510"/>
            <a:ext cx="3384376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My skin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 Bold" pitchFamily="18" charset="-127"/>
              <a:ea typeface="완주대둔산체 Bold" pitchFamily="18" charset="-127"/>
              <a:cs typeface="Asap"/>
              <a:sym typeface="Asap"/>
            </a:endParaRPr>
          </a:p>
        </p:txBody>
      </p:sp>
      <p:grpSp>
        <p:nvGrpSpPr>
          <p:cNvPr id="5" name="Google Shape;5215;p60"/>
          <p:cNvGrpSpPr/>
          <p:nvPr/>
        </p:nvGrpSpPr>
        <p:grpSpPr>
          <a:xfrm>
            <a:off x="899592" y="2427734"/>
            <a:ext cx="216618" cy="216024"/>
            <a:chOff x="3270450" y="3213625"/>
            <a:chExt cx="483175" cy="481850"/>
          </a:xfrm>
          <a:solidFill>
            <a:schemeClr val="tx1"/>
          </a:solidFill>
        </p:grpSpPr>
        <p:sp>
          <p:nvSpPr>
            <p:cNvPr id="75" name="Google Shape;5216;p60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5217;p60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" name="그룹 76"/>
          <p:cNvGrpSpPr/>
          <p:nvPr/>
        </p:nvGrpSpPr>
        <p:grpSpPr>
          <a:xfrm>
            <a:off x="899592" y="1347614"/>
            <a:ext cx="216024" cy="216024"/>
            <a:chOff x="4067944" y="987574"/>
            <a:chExt cx="360040" cy="360040"/>
          </a:xfrm>
          <a:solidFill>
            <a:schemeClr val="tx1"/>
          </a:solidFill>
        </p:grpSpPr>
        <p:sp>
          <p:nvSpPr>
            <p:cNvPr id="78" name="모서리가 둥근 직사각형 77"/>
            <p:cNvSpPr/>
            <p:nvPr/>
          </p:nvSpPr>
          <p:spPr>
            <a:xfrm>
              <a:off x="4067944" y="987574"/>
              <a:ext cx="360040" cy="3600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그림 78" descr="GitHub_Invertocat_Logo.svg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7944" y="987574"/>
              <a:ext cx="360040" cy="360040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</p:pic>
      </p:grpSp>
      <p:sp>
        <p:nvSpPr>
          <p:cNvPr id="82" name="Google Shape;454;p34"/>
          <p:cNvSpPr txBox="1">
            <a:spLocks/>
          </p:cNvSpPr>
          <p:nvPr/>
        </p:nvSpPr>
        <p:spPr>
          <a:xfrm>
            <a:off x="1187624" y="127560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GitHub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83" name="Google Shape;454;p34"/>
          <p:cNvSpPr txBox="1">
            <a:spLocks/>
          </p:cNvSpPr>
          <p:nvPr/>
        </p:nvSpPr>
        <p:spPr>
          <a:xfrm>
            <a:off x="1187624" y="235572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개발</a:t>
            </a:r>
            <a:r>
              <a:rPr lang="en-US" altLang="ko-KR" sz="1600" b="1" dirty="0" smtClean="0">
                <a:solidFill>
                  <a:schemeClr val="dk1"/>
                </a:solidFill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 </a:t>
            </a:r>
            <a:r>
              <a:rPr lang="ko-KR" altLang="en-US" sz="1600" b="1" dirty="0" smtClean="0">
                <a:solidFill>
                  <a:schemeClr val="dk1"/>
                </a:solidFill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환경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86" name="Google Shape;449;p34"/>
          <p:cNvSpPr txBox="1">
            <a:spLocks/>
          </p:cNvSpPr>
          <p:nvPr/>
        </p:nvSpPr>
        <p:spPr>
          <a:xfrm>
            <a:off x="2771800" y="1275606"/>
            <a:ext cx="4104456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  <a:hlinkClick r:id="rId4"/>
              </a:rPr>
              <a:t>https://github.com/SANGEUN98/Project_myskin.git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sp>
        <p:nvSpPr>
          <p:cNvPr id="87" name="Google Shape;454;p34"/>
          <p:cNvSpPr txBox="1">
            <a:spLocks/>
          </p:cNvSpPr>
          <p:nvPr/>
        </p:nvSpPr>
        <p:spPr>
          <a:xfrm>
            <a:off x="1247044" y="271576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언어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89" name="Google Shape;449;p34"/>
          <p:cNvSpPr txBox="1">
            <a:spLocks/>
          </p:cNvSpPr>
          <p:nvPr/>
        </p:nvSpPr>
        <p:spPr>
          <a:xfrm>
            <a:off x="2615196" y="2715766"/>
            <a:ext cx="28209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JAVA, </a:t>
            </a: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MySQL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, HTML/CSS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sp>
        <p:nvSpPr>
          <p:cNvPr id="94" name="Google Shape;454;p34"/>
          <p:cNvSpPr txBox="1">
            <a:spLocks/>
          </p:cNvSpPr>
          <p:nvPr/>
        </p:nvSpPr>
        <p:spPr>
          <a:xfrm>
            <a:off x="1247044" y="307580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프레임워크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95" name="Google Shape;449;p34"/>
          <p:cNvSpPr txBox="1">
            <a:spLocks/>
          </p:cNvSpPr>
          <p:nvPr/>
        </p:nvSpPr>
        <p:spPr>
          <a:xfrm>
            <a:off x="2615196" y="3075806"/>
            <a:ext cx="28209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MyBatis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, </a:t>
            </a: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Springboot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Framework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sp>
        <p:nvSpPr>
          <p:cNvPr id="96" name="Google Shape;454;p34"/>
          <p:cNvSpPr txBox="1">
            <a:spLocks/>
          </p:cNvSpPr>
          <p:nvPr/>
        </p:nvSpPr>
        <p:spPr>
          <a:xfrm>
            <a:off x="1247044" y="343584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lang="en-US" altLang="ko-KR" b="1" dirty="0" smtClean="0">
                <a:solidFill>
                  <a:schemeClr val="dk1"/>
                </a:solidFill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DB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97" name="Google Shape;449;p34"/>
          <p:cNvSpPr txBox="1">
            <a:spLocks/>
          </p:cNvSpPr>
          <p:nvPr/>
        </p:nvSpPr>
        <p:spPr>
          <a:xfrm>
            <a:off x="2615196" y="3435846"/>
            <a:ext cx="28209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Oracle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sp>
        <p:nvSpPr>
          <p:cNvPr id="98" name="Google Shape;454;p34"/>
          <p:cNvSpPr txBox="1">
            <a:spLocks/>
          </p:cNvSpPr>
          <p:nvPr/>
        </p:nvSpPr>
        <p:spPr>
          <a:xfrm>
            <a:off x="1247044" y="3795886"/>
            <a:ext cx="1008112" cy="3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완주대둔산체OTF Bold" pitchFamily="18" charset="-127"/>
                <a:ea typeface="완주대둔산체OTF Bold" pitchFamily="18" charset="-127"/>
                <a:cs typeface="Syne"/>
                <a:sym typeface="Syne"/>
              </a:rPr>
              <a:t>IDE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Syne"/>
              <a:sym typeface="Syne"/>
            </a:endParaRPr>
          </a:p>
        </p:txBody>
      </p:sp>
      <p:sp>
        <p:nvSpPr>
          <p:cNvPr id="99" name="Google Shape;449;p34"/>
          <p:cNvSpPr txBox="1">
            <a:spLocks/>
          </p:cNvSpPr>
          <p:nvPr/>
        </p:nvSpPr>
        <p:spPr>
          <a:xfrm>
            <a:off x="2615196" y="3795886"/>
            <a:ext cx="28209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altLang="ko-KR" sz="1200" dirty="0" err="1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IntelliJ</a:t>
            </a:r>
            <a:r>
              <a:rPr lang="en-US" altLang="ko-KR" sz="1200" dirty="0" smtClean="0">
                <a:solidFill>
                  <a:schemeClr val="dk1"/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IDEA, SQL Developer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059832" y="699542"/>
            <a:ext cx="0" cy="2880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54;p34"/>
          <p:cNvSpPr txBox="1">
            <a:spLocks noGrp="1"/>
          </p:cNvSpPr>
          <p:nvPr>
            <p:ph type="subTitle" idx="1"/>
          </p:nvPr>
        </p:nvSpPr>
        <p:spPr>
          <a:xfrm>
            <a:off x="3203848" y="699542"/>
            <a:ext cx="4752528" cy="3818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ko-KR" altLang="en-US" sz="1600" b="0" dirty="0" smtClean="0">
                <a:latin typeface="완주대둔산체 Regular" pitchFamily="18" charset="-127"/>
                <a:ea typeface="완주대둔산체 Regular" pitchFamily="18" charset="-127"/>
              </a:rPr>
              <a:t>피부타입에 맞는 화장품 추천</a:t>
            </a:r>
            <a:endParaRPr sz="1600" b="0" dirty="0">
              <a:latin typeface="완주대둔산체 Regular" pitchFamily="18" charset="-127"/>
              <a:ea typeface="완주대둔산체 Regula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무제-1 복사.png"/>
          <p:cNvPicPr/>
          <p:nvPr/>
        </p:nvPicPr>
        <p:blipFill>
          <a:blip r:embed="rId3" cstate="print"/>
          <a:srcRect b="45838"/>
          <a:stretch>
            <a:fillRect/>
          </a:stretch>
        </p:blipFill>
        <p:spPr>
          <a:xfrm>
            <a:off x="755576" y="1059582"/>
            <a:ext cx="4924244" cy="3024336"/>
          </a:xfrm>
          <a:prstGeom prst="rect">
            <a:avLst/>
          </a:prstGeom>
        </p:spPr>
      </p:pic>
      <p:sp>
        <p:nvSpPr>
          <p:cNvPr id="24" name="Google Shape;383;p31"/>
          <p:cNvSpPr txBox="1">
            <a:spLocks/>
          </p:cNvSpPr>
          <p:nvPr/>
        </p:nvSpPr>
        <p:spPr>
          <a:xfrm>
            <a:off x="683568" y="195486"/>
            <a:ext cx="3888432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ko-KR" altLang="en-US" sz="2800" noProof="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구현 관련 다이어그램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 Bold" pitchFamily="18" charset="-127"/>
              <a:ea typeface="완주대둔산체 Bold" pitchFamily="18" charset="-127"/>
              <a:cs typeface="Asap"/>
              <a:sym typeface="Asap"/>
            </a:endParaRPr>
          </a:p>
        </p:txBody>
      </p:sp>
      <p:pic>
        <p:nvPicPr>
          <p:cNvPr id="25" name="그림 24" descr="무제-1 복사.png"/>
          <p:cNvPicPr>
            <a:picLocks noChangeAspect="1"/>
          </p:cNvPicPr>
          <p:nvPr/>
        </p:nvPicPr>
        <p:blipFill>
          <a:blip r:embed="rId3"/>
          <a:srcRect t="57399" b="601"/>
          <a:stretch>
            <a:fillRect/>
          </a:stretch>
        </p:blipFill>
        <p:spPr>
          <a:xfrm>
            <a:off x="4284758" y="2499742"/>
            <a:ext cx="4535714" cy="216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83;p31"/>
          <p:cNvSpPr txBox="1">
            <a:spLocks/>
          </p:cNvSpPr>
          <p:nvPr/>
        </p:nvSpPr>
        <p:spPr>
          <a:xfrm>
            <a:off x="683568" y="195486"/>
            <a:ext cx="612068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ko-KR" altLang="en-US" sz="28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사용자 페이지 주요 기능 </a:t>
            </a:r>
            <a:r>
              <a:rPr lang="en-US" altLang="ko-KR" sz="28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( 1 / 2 )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 Bold" pitchFamily="18" charset="-127"/>
              <a:ea typeface="완주대둔산체 Bold" pitchFamily="18" charset="-127"/>
              <a:cs typeface="Asap"/>
              <a:sym typeface="Asap"/>
            </a:endParaRPr>
          </a:p>
        </p:txBody>
      </p:sp>
      <p:sp>
        <p:nvSpPr>
          <p:cNvPr id="5" name="Google Shape;383;p31"/>
          <p:cNvSpPr txBox="1">
            <a:spLocks/>
          </p:cNvSpPr>
          <p:nvPr/>
        </p:nvSpPr>
        <p:spPr>
          <a:xfrm>
            <a:off x="683568" y="699542"/>
            <a:ext cx="2016224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ko-KR" altLang="en-US" sz="2400" dirty="0" smtClean="0">
                <a:solidFill>
                  <a:schemeClr val="tx1">
                    <a:lumMod val="75000"/>
                  </a:schemeClr>
                </a:solidFill>
                <a:latin typeface="완주대둔산체OTF Bold" pitchFamily="18" charset="-127"/>
                <a:ea typeface="완주대둔산체OTF Bold" pitchFamily="18" charset="-127"/>
                <a:cs typeface="Asap"/>
                <a:sym typeface="Asap"/>
              </a:rPr>
              <a:t>로그인 페이지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Asap"/>
              <a:sym typeface="Asap"/>
            </a:endParaRPr>
          </a:p>
        </p:txBody>
      </p:sp>
      <p:sp>
        <p:nvSpPr>
          <p:cNvPr id="6" name="Google Shape;383;p31"/>
          <p:cNvSpPr txBox="1">
            <a:spLocks/>
          </p:cNvSpPr>
          <p:nvPr/>
        </p:nvSpPr>
        <p:spPr>
          <a:xfrm>
            <a:off x="683568" y="1131590"/>
            <a:ext cx="813690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25000"/>
                  </a:schemeClr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메인 페이지 상단에 있는 로그인 버튼을 통하여 </a:t>
            </a:r>
            <a:r>
              <a:rPr lang="ko-KR" altLang="en-US" sz="1200" noProof="0" dirty="0" err="1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마이스킨</a:t>
            </a:r>
            <a:r>
              <a:rPr lang="ko-KR" altLang="en-US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페이지에 </a:t>
            </a:r>
            <a:r>
              <a:rPr lang="ko-KR" altLang="en-US" sz="1200" noProof="0" dirty="0" err="1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로그인을</a:t>
            </a:r>
            <a:r>
              <a:rPr lang="ko-KR" altLang="en-US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할 수 있습니다</a:t>
            </a:r>
            <a:r>
              <a:rPr lang="en-US" altLang="ko-KR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.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25000"/>
                </a:schemeClr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pic>
        <p:nvPicPr>
          <p:cNvPr id="8" name="그림 7" descr="2.JPG"/>
          <p:cNvPicPr>
            <a:picLocks noChangeAspect="1"/>
          </p:cNvPicPr>
          <p:nvPr/>
        </p:nvPicPr>
        <p:blipFill>
          <a:blip r:embed="rId3"/>
          <a:srcRect b="4263"/>
          <a:stretch>
            <a:fillRect/>
          </a:stretch>
        </p:blipFill>
        <p:spPr>
          <a:xfrm>
            <a:off x="756096" y="1779662"/>
            <a:ext cx="4680000" cy="2520280"/>
          </a:xfrm>
          <a:prstGeom prst="rect">
            <a:avLst/>
          </a:prstGeom>
        </p:spPr>
      </p:pic>
      <p:pic>
        <p:nvPicPr>
          <p:cNvPr id="9" name="그림 8" descr="3.JPG"/>
          <p:cNvPicPr>
            <a:picLocks noChangeAspect="1"/>
          </p:cNvPicPr>
          <p:nvPr/>
        </p:nvPicPr>
        <p:blipFill>
          <a:blip r:embed="rId4"/>
          <a:srcRect b="5703"/>
          <a:stretch>
            <a:fillRect/>
          </a:stretch>
        </p:blipFill>
        <p:spPr>
          <a:xfrm>
            <a:off x="4283968" y="2427734"/>
            <a:ext cx="4479999" cy="237626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140473" y="192367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83;p31"/>
          <p:cNvSpPr txBox="1">
            <a:spLocks/>
          </p:cNvSpPr>
          <p:nvPr/>
        </p:nvSpPr>
        <p:spPr>
          <a:xfrm>
            <a:off x="683568" y="195486"/>
            <a:ext cx="612068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ko-KR" altLang="en-US" sz="28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사용자 페이지 주요 기능 </a:t>
            </a:r>
            <a:r>
              <a:rPr lang="en-US" altLang="ko-KR" sz="2800" dirty="0" smtClean="0">
                <a:solidFill>
                  <a:schemeClr val="dk1"/>
                </a:solidFill>
                <a:latin typeface="완주대둔산체 Bold" pitchFamily="18" charset="-127"/>
                <a:ea typeface="완주대둔산체 Bold" pitchFamily="18" charset="-127"/>
                <a:cs typeface="Asap"/>
                <a:sym typeface="Asap"/>
              </a:rPr>
              <a:t>( 1 / 2 )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완주대둔산체 Bold" pitchFamily="18" charset="-127"/>
              <a:ea typeface="완주대둔산체 Bold" pitchFamily="18" charset="-127"/>
              <a:cs typeface="Asap"/>
              <a:sym typeface="Asap"/>
            </a:endParaRPr>
          </a:p>
        </p:txBody>
      </p:sp>
      <p:sp>
        <p:nvSpPr>
          <p:cNvPr id="5" name="Google Shape;383;p31"/>
          <p:cNvSpPr txBox="1">
            <a:spLocks/>
          </p:cNvSpPr>
          <p:nvPr/>
        </p:nvSpPr>
        <p:spPr>
          <a:xfrm>
            <a:off x="683568" y="699542"/>
            <a:ext cx="2016224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lang="ko-KR" altLang="en-US" sz="2400" dirty="0" smtClean="0">
                <a:solidFill>
                  <a:schemeClr val="tx1">
                    <a:lumMod val="75000"/>
                  </a:schemeClr>
                </a:solidFill>
                <a:latin typeface="완주대둔산체OTF Bold" pitchFamily="18" charset="-127"/>
                <a:ea typeface="완주대둔산체OTF Bold" pitchFamily="18" charset="-127"/>
                <a:cs typeface="Asap"/>
                <a:sym typeface="Asap"/>
              </a:rPr>
              <a:t>로그인 페이지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완주대둔산체OTF Bold" pitchFamily="18" charset="-127"/>
              <a:ea typeface="완주대둔산체OTF Bold" pitchFamily="18" charset="-127"/>
              <a:cs typeface="Asap"/>
              <a:sym typeface="Asap"/>
            </a:endParaRPr>
          </a:p>
        </p:txBody>
      </p:sp>
      <p:sp>
        <p:nvSpPr>
          <p:cNvPr id="6" name="Google Shape;383;p31"/>
          <p:cNvSpPr txBox="1">
            <a:spLocks/>
          </p:cNvSpPr>
          <p:nvPr/>
        </p:nvSpPr>
        <p:spPr>
          <a:xfrm>
            <a:off x="683568" y="1131590"/>
            <a:ext cx="813690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25000"/>
                  </a:schemeClr>
                </a:solidFill>
                <a:effectLst/>
                <a:uLnTx/>
                <a:uFillTx/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메인 페이지 상단에 있는 로그인 버튼을 통하여 </a:t>
            </a:r>
            <a:r>
              <a:rPr lang="ko-KR" altLang="en-US" sz="1200" noProof="0" dirty="0" err="1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마이스킨</a:t>
            </a:r>
            <a:r>
              <a:rPr lang="ko-KR" altLang="en-US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페이지에 </a:t>
            </a:r>
            <a:r>
              <a:rPr lang="ko-KR" altLang="en-US" sz="1200" noProof="0" dirty="0" err="1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로그인을</a:t>
            </a:r>
            <a:r>
              <a:rPr lang="ko-KR" altLang="en-US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 할 수 있습니다</a:t>
            </a:r>
            <a:r>
              <a:rPr lang="en-US" altLang="ko-KR" sz="1200" noProof="0" dirty="0" smtClean="0">
                <a:solidFill>
                  <a:schemeClr val="tx1">
                    <a:lumMod val="25000"/>
                  </a:schemeClr>
                </a:solidFill>
                <a:latin typeface="완주대둔산체OTF Regular" pitchFamily="18" charset="-127"/>
                <a:ea typeface="완주대둔산체OTF Regular" pitchFamily="18" charset="-127"/>
                <a:cs typeface="Asap"/>
                <a:sym typeface="Asap"/>
              </a:rPr>
              <a:t>.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25000"/>
                </a:schemeClr>
              </a:solidFill>
              <a:effectLst/>
              <a:uLnTx/>
              <a:uFillTx/>
              <a:latin typeface="완주대둔산체OTF Regular" pitchFamily="18" charset="-127"/>
              <a:ea typeface="완주대둔산체OTF Regular" pitchFamily="18" charset="-127"/>
              <a:cs typeface="Asap"/>
              <a:sym typeface="Asap"/>
            </a:endParaRPr>
          </a:p>
        </p:txBody>
      </p:sp>
      <p:pic>
        <p:nvPicPr>
          <p:cNvPr id="10" name="그림 9" descr="4.JPG"/>
          <p:cNvPicPr>
            <a:picLocks noChangeAspect="1"/>
          </p:cNvPicPr>
          <p:nvPr/>
        </p:nvPicPr>
        <p:blipFill>
          <a:blip r:embed="rId3"/>
          <a:srcRect b="5714"/>
          <a:stretch>
            <a:fillRect/>
          </a:stretch>
        </p:blipFill>
        <p:spPr>
          <a:xfrm>
            <a:off x="755576" y="1779942"/>
            <a:ext cx="4479998" cy="2375984"/>
          </a:xfrm>
          <a:prstGeom prst="rect">
            <a:avLst/>
          </a:prstGeom>
        </p:spPr>
      </p:pic>
      <p:pic>
        <p:nvPicPr>
          <p:cNvPr id="7" name="그림 6" descr="1.JPG"/>
          <p:cNvPicPr>
            <a:picLocks noChangeAspect="1"/>
          </p:cNvPicPr>
          <p:nvPr/>
        </p:nvPicPr>
        <p:blipFill>
          <a:blip r:embed="rId4"/>
          <a:srcRect b="5703"/>
          <a:stretch>
            <a:fillRect/>
          </a:stretch>
        </p:blipFill>
        <p:spPr>
          <a:xfrm>
            <a:off x="4283968" y="2427734"/>
            <a:ext cx="4479998" cy="2376264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7524328" y="2715766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keting Mix MK Plan by Slidesgo">
  <a:themeElements>
    <a:clrScheme name="Simple Light">
      <a:dk1>
        <a:srgbClr val="FFFED2"/>
      </a:dk1>
      <a:lt1>
        <a:srgbClr val="303030"/>
      </a:lt1>
      <a:dk2>
        <a:srgbClr val="606060"/>
      </a:dk2>
      <a:lt2>
        <a:srgbClr val="49E5B5"/>
      </a:lt2>
      <a:accent1>
        <a:srgbClr val="8D6CFA"/>
      </a:accent1>
      <a:accent2>
        <a:srgbClr val="FCC35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E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465</Words>
  <Application>Microsoft Office PowerPoint</Application>
  <PresentationFormat>화면 슬라이드 쇼(16:9)</PresentationFormat>
  <Paragraphs>122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굴림</vt:lpstr>
      <vt:lpstr>Arial</vt:lpstr>
      <vt:lpstr>Syne</vt:lpstr>
      <vt:lpstr>완주대둔산체 Bold</vt:lpstr>
      <vt:lpstr>Asap</vt:lpstr>
      <vt:lpstr>완주대둔산체 Regular</vt:lpstr>
      <vt:lpstr>Nunito Light</vt:lpstr>
      <vt:lpstr>맑은 고딕</vt:lpstr>
      <vt:lpstr>완주대둔산체OTF Regular</vt:lpstr>
      <vt:lpstr>Bebas Neue</vt:lpstr>
      <vt:lpstr>완주대둔산체OTF Bold</vt:lpstr>
      <vt:lpstr>Raleway</vt:lpstr>
      <vt:lpstr>Montserrat</vt:lpstr>
      <vt:lpstr>Marketing Mix MK Plan by Slidesgo</vt:lpstr>
      <vt:lpstr>이상은 포트폴리오</vt:lpstr>
      <vt:lpstr>About me</vt:lpstr>
      <vt:lpstr>보유스킬</vt:lpstr>
      <vt:lpstr>피부타입에 맞는 화장품 추천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이상은 포트폴리오</dc:title>
  <cp:lastModifiedBy>LSE</cp:lastModifiedBy>
  <cp:revision>13</cp:revision>
  <dcterms:modified xsi:type="dcterms:W3CDTF">2023-09-18T10:07:02Z</dcterms:modified>
</cp:coreProperties>
</file>